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8" r:id="rId1"/>
  </p:sldMasterIdLst>
  <p:notesMasterIdLst>
    <p:notesMasterId r:id="rId20"/>
  </p:notesMasterIdLst>
  <p:sldIdLst>
    <p:sldId id="256" r:id="rId2"/>
    <p:sldId id="263" r:id="rId3"/>
    <p:sldId id="273" r:id="rId4"/>
    <p:sldId id="274" r:id="rId5"/>
    <p:sldId id="266" r:id="rId6"/>
    <p:sldId id="270" r:id="rId7"/>
    <p:sldId id="271" r:id="rId8"/>
    <p:sldId id="275" r:id="rId9"/>
    <p:sldId id="261" r:id="rId10"/>
    <p:sldId id="257" r:id="rId11"/>
    <p:sldId id="259" r:id="rId12"/>
    <p:sldId id="277" r:id="rId13"/>
    <p:sldId id="264" r:id="rId14"/>
    <p:sldId id="260" r:id="rId15"/>
    <p:sldId id="262" r:id="rId16"/>
    <p:sldId id="267" r:id="rId17"/>
    <p:sldId id="265" r:id="rId18"/>
    <p:sldId id="276" r:id="rId19"/>
  </p:sldIdLst>
  <p:sldSz cx="9144000" cy="6858000" type="screen4x3"/>
  <p:notesSz cx="6858000" cy="9144000"/>
  <p:custDataLst>
    <p:tags r:id="rId21"/>
  </p:custDataLst>
  <p:defaultTextStyle>
    <a:defPPr>
      <a:defRPr lang="da-D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pitchFamily="-106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pitchFamily="-106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pitchFamily="-106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pitchFamily="-106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pitchFamily="-106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pitchFamily="-106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pitchFamily="-106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pitchFamily="-106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pitchFamily="-106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76" autoAdjust="0"/>
    <p:restoredTop sz="96429" autoAdjust="0"/>
  </p:normalViewPr>
  <p:slideViewPr>
    <p:cSldViewPr>
      <p:cViewPr>
        <p:scale>
          <a:sx n="106" d="100"/>
          <a:sy n="106" d="100"/>
        </p:scale>
        <p:origin x="-1764" y="-438"/>
      </p:cViewPr>
      <p:guideLst>
        <p:guide orient="horz" pos="2205"/>
        <p:guide orient="horz" pos="663"/>
        <p:guide orient="horz" pos="3838"/>
        <p:guide orient="horz" pos="2296"/>
        <p:guide orient="horz" pos="890"/>
        <p:guide orient="horz" pos="2568"/>
        <p:guide orient="horz" pos="935"/>
        <p:guide orient="horz" pos="2523"/>
        <p:guide orient="horz" pos="2251"/>
        <p:guide pos="5647"/>
        <p:guide pos="113"/>
        <p:guide pos="2925"/>
        <p:guide pos="2835"/>
      </p:guideLst>
    </p:cSldViewPr>
  </p:slideViewPr>
  <p:outlineViewPr>
    <p:cViewPr>
      <p:scale>
        <a:sx n="33" d="100"/>
        <a:sy n="33" d="100"/>
      </p:scale>
      <p:origin x="0" y="142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88E999E-A37E-42A3-BA8A-4E83D6909B47}" type="datetimeFigureOut">
              <a:rPr lang="da-DK"/>
              <a:pPr>
                <a:defRPr/>
              </a:pPr>
              <a:t>07-10-2014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a-DK" noProof="0" smtClean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noProof="0" smtClean="0"/>
              <a:t>Klik for at redigere typografi i masteren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7352010-95ED-4EFC-B8A5-10840568AD05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352010-95ED-4EFC-B8A5-10840568AD05}" type="slidenum">
              <a:rPr lang="da-DK" smtClean="0"/>
              <a:pPr>
                <a:defRPr/>
              </a:pPr>
              <a:t>1</a:t>
            </a:fld>
            <a:endParaRPr lang="da-D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352010-95ED-4EFC-B8A5-10840568AD05}" type="slidenum">
              <a:rPr lang="da-DK" smtClean="0"/>
              <a:pPr>
                <a:defRPr/>
              </a:pPr>
              <a:t>5</a:t>
            </a:fld>
            <a:endParaRPr lang="da-D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352010-95ED-4EFC-B8A5-10840568AD05}" type="slidenum">
              <a:rPr lang="da-DK" smtClean="0"/>
              <a:pPr>
                <a:defRPr/>
              </a:pPr>
              <a:t>13</a:t>
            </a:fld>
            <a:endParaRPr lang="da-D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352010-95ED-4EFC-B8A5-10840568AD05}" type="slidenum">
              <a:rPr lang="da-DK" smtClean="0"/>
              <a:pPr>
                <a:defRPr/>
              </a:pPr>
              <a:t>15</a:t>
            </a:fld>
            <a:endParaRPr lang="da-D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Fron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6713" y="2046290"/>
            <a:ext cx="6445250" cy="777875"/>
          </a:xfrm>
        </p:spPr>
        <p:txBody>
          <a:bodyPr wrap="none"/>
          <a:lstStyle>
            <a:lvl1pPr>
              <a:lnSpc>
                <a:spcPts val="2900"/>
              </a:lnSpc>
              <a:defRPr sz="2800" baseline="0">
                <a:solidFill>
                  <a:srgbClr val="292929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116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66714" y="2889252"/>
            <a:ext cx="6453187" cy="334963"/>
          </a:xfrm>
        </p:spPr>
        <p:txBody>
          <a:bodyPr wrap="none"/>
          <a:lstStyle>
            <a:lvl1pPr marL="0" indent="0">
              <a:buFont typeface="Times" pitchFamily="18" charset="0"/>
              <a:buNone/>
              <a:defRPr sz="2000" b="0">
                <a:solidFill>
                  <a:srgbClr val="292929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2" descr="1062_RGB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75025" y="3532188"/>
            <a:ext cx="5535613" cy="332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x 1/4 elements cream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79388" y="1484313"/>
            <a:ext cx="4321175" cy="2016125"/>
          </a:xfrm>
          <a:solidFill>
            <a:schemeClr val="bg2"/>
          </a:solidFill>
        </p:spPr>
        <p:txBody>
          <a:bodyPr/>
          <a:lstStyle>
            <a:lvl1pPr>
              <a:defRPr sz="1400">
                <a:latin typeface="+mn-lt"/>
              </a:defRPr>
            </a:lvl1pPr>
            <a:lvl2pPr>
              <a:defRPr sz="1400">
                <a:latin typeface="+mn-lt"/>
              </a:defRPr>
            </a:lvl2pPr>
            <a:lvl3pPr>
              <a:defRPr sz="1400">
                <a:latin typeface="+mn-lt"/>
              </a:defRPr>
            </a:lvl3pPr>
            <a:lvl4pPr>
              <a:defRPr sz="1400">
                <a:latin typeface="+mn-lt"/>
              </a:defRPr>
            </a:lvl4pPr>
            <a:lvl5pPr>
              <a:defRPr sz="1400"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 sz="1200" b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10" name="Platshållare för innehåll 2"/>
          <p:cNvSpPr>
            <a:spLocks noGrp="1"/>
          </p:cNvSpPr>
          <p:nvPr>
            <p:ph sz="half" idx="11"/>
          </p:nvPr>
        </p:nvSpPr>
        <p:spPr>
          <a:xfrm>
            <a:off x="179388" y="4076700"/>
            <a:ext cx="4321175" cy="2016125"/>
          </a:xfrm>
          <a:solidFill>
            <a:schemeClr val="bg2"/>
          </a:solidFill>
        </p:spPr>
        <p:txBody>
          <a:bodyPr/>
          <a:lstStyle>
            <a:lvl1pPr>
              <a:defRPr sz="1400">
                <a:latin typeface="+mn-lt"/>
              </a:defRPr>
            </a:lvl1pPr>
            <a:lvl2pPr>
              <a:defRPr sz="1400">
                <a:latin typeface="+mn-lt"/>
              </a:defRPr>
            </a:lvl2pPr>
            <a:lvl3pPr>
              <a:defRPr sz="1400">
                <a:latin typeface="+mn-lt"/>
              </a:defRPr>
            </a:lvl3pPr>
            <a:lvl4pPr>
              <a:defRPr sz="1400">
                <a:latin typeface="+mn-lt"/>
              </a:defRPr>
            </a:lvl4pPr>
            <a:lvl5pPr>
              <a:defRPr sz="1400"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79388" y="1052513"/>
            <a:ext cx="4321175" cy="360362"/>
          </a:xfrm>
          <a:solidFill>
            <a:schemeClr val="tx2"/>
          </a:solidFill>
        </p:spPr>
        <p:txBody>
          <a:bodyPr anchor="ctr"/>
          <a:lstStyle>
            <a:lvl1pPr algn="ctr">
              <a:buNone/>
              <a:defRPr sz="1400" cap="all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179388" y="3644901"/>
            <a:ext cx="4321175" cy="360362"/>
          </a:xfrm>
          <a:solidFill>
            <a:schemeClr val="tx2"/>
          </a:solidFill>
        </p:spPr>
        <p:txBody>
          <a:bodyPr anchor="ctr"/>
          <a:lstStyle>
            <a:lvl1pPr algn="ctr">
              <a:buNone/>
              <a:defRPr sz="1400" cap="all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elements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3438" y="1484313"/>
            <a:ext cx="4321176" cy="2016125"/>
          </a:xfrm>
          <a:noFill/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 sz="1200" b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11" name="Platshållare för innehåll 2"/>
          <p:cNvSpPr>
            <a:spLocks noGrp="1"/>
          </p:cNvSpPr>
          <p:nvPr>
            <p:ph sz="half" idx="12"/>
          </p:nvPr>
        </p:nvSpPr>
        <p:spPr>
          <a:xfrm>
            <a:off x="4643438" y="4076700"/>
            <a:ext cx="4321175" cy="2016125"/>
          </a:xfrm>
          <a:noFill/>
        </p:spPr>
        <p:txBody>
          <a:bodyPr/>
          <a:lstStyle>
            <a:lvl1pPr>
              <a:defRPr sz="1400">
                <a:latin typeface="+mn-lt"/>
              </a:defRPr>
            </a:lvl1pPr>
            <a:lvl2pPr>
              <a:defRPr sz="1400">
                <a:latin typeface="+mn-lt"/>
              </a:defRPr>
            </a:lvl2pPr>
            <a:lvl3pPr>
              <a:defRPr sz="1400">
                <a:latin typeface="+mn-lt"/>
              </a:defRPr>
            </a:lvl3pPr>
            <a:lvl4pPr>
              <a:defRPr sz="1400">
                <a:latin typeface="+mn-lt"/>
              </a:defRPr>
            </a:lvl4pPr>
            <a:lvl5pPr>
              <a:defRPr sz="1400"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12" name="Platshållare för innehåll 2"/>
          <p:cNvSpPr>
            <a:spLocks noGrp="1"/>
          </p:cNvSpPr>
          <p:nvPr>
            <p:ph sz="half" idx="1"/>
          </p:nvPr>
        </p:nvSpPr>
        <p:spPr>
          <a:xfrm>
            <a:off x="179388" y="1484313"/>
            <a:ext cx="4321175" cy="4608512"/>
          </a:xfrm>
          <a:noFill/>
        </p:spPr>
        <p:txBody>
          <a:bodyPr/>
          <a:lstStyle>
            <a:lvl1pPr>
              <a:defRPr sz="1400">
                <a:latin typeface="+mn-lt"/>
              </a:defRPr>
            </a:lvl1pPr>
            <a:lvl2pPr>
              <a:defRPr sz="1400">
                <a:latin typeface="+mn-lt"/>
              </a:defRPr>
            </a:lvl2pPr>
            <a:lvl3pPr>
              <a:defRPr sz="1400">
                <a:latin typeface="+mn-lt"/>
              </a:defRPr>
            </a:lvl3pPr>
            <a:lvl4pPr>
              <a:defRPr sz="1400">
                <a:latin typeface="+mn-lt"/>
              </a:defRPr>
            </a:lvl4pPr>
            <a:lvl5pPr>
              <a:defRPr sz="1400"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79388" y="1052513"/>
            <a:ext cx="4321175" cy="360362"/>
          </a:xfrm>
          <a:solidFill>
            <a:schemeClr val="tx2"/>
          </a:solidFill>
        </p:spPr>
        <p:txBody>
          <a:bodyPr anchor="ctr"/>
          <a:lstStyle>
            <a:lvl1pPr algn="ctr">
              <a:buNone/>
              <a:defRPr sz="1400" cap="all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643438" y="1052513"/>
            <a:ext cx="4321175" cy="360362"/>
          </a:xfrm>
          <a:solidFill>
            <a:schemeClr val="tx2"/>
          </a:solidFill>
        </p:spPr>
        <p:txBody>
          <a:bodyPr anchor="ctr"/>
          <a:lstStyle>
            <a:lvl1pPr algn="ctr">
              <a:buNone/>
              <a:defRPr sz="1400" cap="all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3438" y="3644900"/>
            <a:ext cx="4321175" cy="360362"/>
          </a:xfrm>
          <a:solidFill>
            <a:schemeClr val="tx2"/>
          </a:solidFill>
        </p:spPr>
        <p:txBody>
          <a:bodyPr anchor="ctr"/>
          <a:lstStyle>
            <a:lvl1pPr algn="ctr">
              <a:buNone/>
              <a:defRPr sz="1400" cap="all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elements cr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3438" y="1484313"/>
            <a:ext cx="4321176" cy="2016125"/>
          </a:xfrm>
          <a:solidFill>
            <a:schemeClr val="bg2"/>
          </a:solidFill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 sz="1200" b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11" name="Platshållare för innehåll 2"/>
          <p:cNvSpPr>
            <a:spLocks noGrp="1"/>
          </p:cNvSpPr>
          <p:nvPr>
            <p:ph sz="half" idx="12"/>
          </p:nvPr>
        </p:nvSpPr>
        <p:spPr>
          <a:xfrm>
            <a:off x="4643438" y="4076700"/>
            <a:ext cx="4321175" cy="2016125"/>
          </a:xfrm>
          <a:solidFill>
            <a:schemeClr val="bg2"/>
          </a:solidFill>
        </p:spPr>
        <p:txBody>
          <a:bodyPr/>
          <a:lstStyle>
            <a:lvl1pPr>
              <a:defRPr sz="1400">
                <a:latin typeface="+mn-lt"/>
              </a:defRPr>
            </a:lvl1pPr>
            <a:lvl2pPr>
              <a:defRPr sz="1400">
                <a:latin typeface="+mn-lt"/>
              </a:defRPr>
            </a:lvl2pPr>
            <a:lvl3pPr>
              <a:defRPr sz="1400">
                <a:latin typeface="+mn-lt"/>
              </a:defRPr>
            </a:lvl3pPr>
            <a:lvl4pPr>
              <a:defRPr sz="1400">
                <a:latin typeface="+mn-lt"/>
              </a:defRPr>
            </a:lvl4pPr>
            <a:lvl5pPr>
              <a:defRPr sz="1400"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12" name="Platshållare för innehåll 2"/>
          <p:cNvSpPr>
            <a:spLocks noGrp="1"/>
          </p:cNvSpPr>
          <p:nvPr>
            <p:ph sz="half" idx="1"/>
          </p:nvPr>
        </p:nvSpPr>
        <p:spPr>
          <a:xfrm>
            <a:off x="179388" y="1484313"/>
            <a:ext cx="4321175" cy="4608512"/>
          </a:xfrm>
          <a:solidFill>
            <a:schemeClr val="bg2"/>
          </a:solidFill>
        </p:spPr>
        <p:txBody>
          <a:bodyPr/>
          <a:lstStyle>
            <a:lvl1pPr>
              <a:defRPr sz="1400">
                <a:latin typeface="+mn-lt"/>
              </a:defRPr>
            </a:lvl1pPr>
            <a:lvl2pPr>
              <a:defRPr sz="1400">
                <a:latin typeface="+mn-lt"/>
              </a:defRPr>
            </a:lvl2pPr>
            <a:lvl3pPr>
              <a:defRPr sz="1400">
                <a:latin typeface="+mn-lt"/>
              </a:defRPr>
            </a:lvl3pPr>
            <a:lvl4pPr>
              <a:defRPr sz="1400">
                <a:latin typeface="+mn-lt"/>
              </a:defRPr>
            </a:lvl4pPr>
            <a:lvl5pPr>
              <a:defRPr sz="1400"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79388" y="1052513"/>
            <a:ext cx="4321175" cy="360362"/>
          </a:xfrm>
          <a:solidFill>
            <a:schemeClr val="tx2"/>
          </a:solidFill>
        </p:spPr>
        <p:txBody>
          <a:bodyPr anchor="ctr"/>
          <a:lstStyle>
            <a:lvl1pPr algn="ctr">
              <a:buNone/>
              <a:defRPr sz="1400" cap="all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643438" y="1052513"/>
            <a:ext cx="4321175" cy="360362"/>
          </a:xfrm>
          <a:solidFill>
            <a:schemeClr val="tx2"/>
          </a:solidFill>
        </p:spPr>
        <p:txBody>
          <a:bodyPr anchor="ctr"/>
          <a:lstStyle>
            <a:lvl1pPr algn="ctr">
              <a:buNone/>
              <a:defRPr sz="1400" cap="all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3438" y="3644901"/>
            <a:ext cx="4321175" cy="360362"/>
          </a:xfrm>
          <a:solidFill>
            <a:schemeClr val="tx2"/>
          </a:solidFill>
        </p:spPr>
        <p:txBody>
          <a:bodyPr anchor="ctr"/>
          <a:lstStyle>
            <a:lvl1pPr algn="ctr">
              <a:buNone/>
              <a:defRPr sz="1400" cap="all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ne el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 b="0" baseline="0"/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Wingdings" pitchFamily="2" charset="2"/>
              <a:buChar char="§"/>
              <a:defRPr sz="1400" b="0"/>
            </a:lvl1pPr>
            <a:lvl2pPr>
              <a:defRPr sz="1400" b="0"/>
            </a:lvl2pPr>
            <a:lvl3pPr>
              <a:defRPr sz="1400" b="0"/>
            </a:lvl3pPr>
            <a:lvl4pPr>
              <a:defRPr sz="1400" b="0"/>
            </a:lvl4pPr>
            <a:lvl5pPr>
              <a:defRPr sz="1400" b="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0"/>
          </p:nvPr>
        </p:nvSpPr>
        <p:spPr>
          <a:xfrm>
            <a:off x="184150" y="6621463"/>
            <a:ext cx="6097588" cy="138112"/>
          </a:xfrm>
          <a:ln/>
        </p:spPr>
        <p:txBody>
          <a:bodyPr/>
          <a:lstStyle>
            <a:lvl1pPr>
              <a:defRPr sz="1200" b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da-DK" dirty="0" smtClean="0"/>
              <a:t>Sidefod</a:t>
            </a:r>
            <a:endParaRPr lang="da-DK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x 1/2 element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79388" y="1484313"/>
            <a:ext cx="4321175" cy="4608511"/>
          </a:xfrm>
        </p:spPr>
        <p:txBody>
          <a:bodyPr/>
          <a:lstStyle>
            <a:lvl1pPr>
              <a:defRPr sz="1400">
                <a:latin typeface="+mn-lt"/>
              </a:defRPr>
            </a:lvl1pPr>
            <a:lvl2pPr>
              <a:defRPr sz="1400">
                <a:latin typeface="+mn-lt"/>
              </a:defRPr>
            </a:lvl2pPr>
            <a:lvl3pPr>
              <a:defRPr sz="1400">
                <a:latin typeface="+mn-lt"/>
              </a:defRPr>
            </a:lvl3pPr>
            <a:lvl4pPr>
              <a:defRPr sz="1400">
                <a:latin typeface="+mn-lt"/>
              </a:defRPr>
            </a:lvl4pPr>
            <a:lvl5pPr>
              <a:defRPr sz="1400"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3438" y="1052513"/>
            <a:ext cx="4321175" cy="5040312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 sz="1200" b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da-DK" dirty="0" smtClean="0"/>
              <a:t>Sidefod</a:t>
            </a:r>
            <a:endParaRPr lang="da-DK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179388" y="1052513"/>
            <a:ext cx="4321175" cy="360362"/>
          </a:xfrm>
          <a:solidFill>
            <a:schemeClr val="tx2"/>
          </a:solidFill>
        </p:spPr>
        <p:txBody>
          <a:bodyPr anchor="ctr"/>
          <a:lstStyle>
            <a:lvl1pPr algn="ctr">
              <a:buNone/>
              <a:defRPr sz="1400" cap="all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x 1/2 elements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79388" y="1484313"/>
            <a:ext cx="4321175" cy="4608512"/>
          </a:xfrm>
        </p:spPr>
        <p:txBody>
          <a:bodyPr/>
          <a:lstStyle>
            <a:lvl1pPr>
              <a:defRPr sz="1400">
                <a:latin typeface="+mn-lt"/>
              </a:defRPr>
            </a:lvl1pPr>
            <a:lvl2pPr>
              <a:defRPr sz="1400">
                <a:latin typeface="+mn-lt"/>
              </a:defRPr>
            </a:lvl2pPr>
            <a:lvl3pPr>
              <a:defRPr sz="1400">
                <a:latin typeface="+mn-lt"/>
              </a:defRPr>
            </a:lvl3pPr>
            <a:lvl4pPr>
              <a:defRPr sz="1400">
                <a:latin typeface="+mn-lt"/>
              </a:defRPr>
            </a:lvl4pPr>
            <a:lvl5pPr>
              <a:defRPr sz="1400"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3438" y="1484313"/>
            <a:ext cx="4321175" cy="4608512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 sz="1200" b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179388" y="1052513"/>
            <a:ext cx="4321175" cy="360362"/>
          </a:xfrm>
          <a:solidFill>
            <a:schemeClr val="tx2"/>
          </a:solidFill>
        </p:spPr>
        <p:txBody>
          <a:bodyPr anchor="ctr"/>
          <a:lstStyle>
            <a:lvl1pPr algn="ctr">
              <a:buNone/>
              <a:defRPr sz="1400" cap="all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4643438" y="1052513"/>
            <a:ext cx="4321175" cy="360362"/>
          </a:xfrm>
          <a:solidFill>
            <a:schemeClr val="tx2"/>
          </a:solidFill>
        </p:spPr>
        <p:txBody>
          <a:bodyPr anchor="ctr"/>
          <a:lstStyle>
            <a:lvl1pPr algn="ctr">
              <a:buNone/>
              <a:defRPr sz="1400" cap="all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x 1/2 elements mix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79388" y="1484313"/>
            <a:ext cx="4321175" cy="4608512"/>
          </a:xfrm>
        </p:spPr>
        <p:txBody>
          <a:bodyPr/>
          <a:lstStyle>
            <a:lvl1pPr>
              <a:defRPr sz="1400">
                <a:latin typeface="+mn-lt"/>
              </a:defRPr>
            </a:lvl1pPr>
            <a:lvl2pPr>
              <a:defRPr sz="1400">
                <a:latin typeface="+mn-lt"/>
              </a:defRPr>
            </a:lvl2pPr>
            <a:lvl3pPr>
              <a:defRPr sz="1400">
                <a:latin typeface="+mn-lt"/>
              </a:defRPr>
            </a:lvl3pPr>
            <a:lvl4pPr>
              <a:defRPr sz="1400">
                <a:latin typeface="+mn-lt"/>
              </a:defRPr>
            </a:lvl4pPr>
            <a:lvl5pPr>
              <a:defRPr sz="1400"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3438" y="1484313"/>
            <a:ext cx="4321176" cy="4608512"/>
          </a:xfrm>
          <a:solidFill>
            <a:schemeClr val="bg2"/>
          </a:solidFill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 sz="1200" b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79388" y="1052513"/>
            <a:ext cx="4321175" cy="360362"/>
          </a:xfrm>
          <a:solidFill>
            <a:schemeClr val="tx2"/>
          </a:solidFill>
        </p:spPr>
        <p:txBody>
          <a:bodyPr anchor="ctr"/>
          <a:lstStyle>
            <a:lvl1pPr algn="ctr">
              <a:buNone/>
              <a:defRPr sz="1400" cap="all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643438" y="1052513"/>
            <a:ext cx="4321175" cy="360362"/>
          </a:xfrm>
          <a:solidFill>
            <a:schemeClr val="tx2"/>
          </a:solidFill>
        </p:spPr>
        <p:txBody>
          <a:bodyPr anchor="ctr"/>
          <a:lstStyle>
            <a:lvl1pPr algn="ctr">
              <a:buNone/>
              <a:defRPr sz="1400" cap="all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x 1/2 elements cr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79388" y="1484313"/>
            <a:ext cx="4321175" cy="4608512"/>
          </a:xfrm>
          <a:solidFill>
            <a:schemeClr val="bg2"/>
          </a:solidFill>
        </p:spPr>
        <p:txBody>
          <a:bodyPr/>
          <a:lstStyle>
            <a:lvl1pPr>
              <a:defRPr sz="1400">
                <a:latin typeface="+mn-lt"/>
              </a:defRPr>
            </a:lvl1pPr>
            <a:lvl2pPr>
              <a:defRPr sz="1400">
                <a:latin typeface="+mn-lt"/>
              </a:defRPr>
            </a:lvl2pPr>
            <a:lvl3pPr>
              <a:defRPr sz="1400">
                <a:latin typeface="+mn-lt"/>
              </a:defRPr>
            </a:lvl3pPr>
            <a:lvl4pPr>
              <a:defRPr sz="1400">
                <a:latin typeface="+mn-lt"/>
              </a:defRPr>
            </a:lvl4pPr>
            <a:lvl5pPr>
              <a:defRPr sz="1400"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3438" y="1484313"/>
            <a:ext cx="4321176" cy="4608512"/>
          </a:xfrm>
          <a:solidFill>
            <a:schemeClr val="bg2"/>
          </a:solidFill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 sz="1200" b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79388" y="1052513"/>
            <a:ext cx="4321175" cy="360362"/>
          </a:xfrm>
          <a:solidFill>
            <a:schemeClr val="tx2"/>
          </a:solidFill>
        </p:spPr>
        <p:txBody>
          <a:bodyPr anchor="ctr"/>
          <a:lstStyle>
            <a:lvl1pPr algn="ctr">
              <a:buNone/>
              <a:defRPr sz="1400" cap="all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643438" y="1052513"/>
            <a:ext cx="4321175" cy="360362"/>
          </a:xfrm>
          <a:solidFill>
            <a:schemeClr val="tx2"/>
          </a:solidFill>
        </p:spPr>
        <p:txBody>
          <a:bodyPr anchor="ctr"/>
          <a:lstStyle>
            <a:lvl1pPr algn="ctr">
              <a:buNone/>
              <a:defRPr sz="1400" cap="all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elements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79388" y="1484313"/>
            <a:ext cx="4321175" cy="2016125"/>
          </a:xfrm>
        </p:spPr>
        <p:txBody>
          <a:bodyPr/>
          <a:lstStyle>
            <a:lvl1pPr>
              <a:defRPr sz="1400">
                <a:latin typeface="+mn-lt"/>
              </a:defRPr>
            </a:lvl1pPr>
            <a:lvl2pPr>
              <a:defRPr sz="1400">
                <a:latin typeface="+mn-lt"/>
              </a:defRPr>
            </a:lvl2pPr>
            <a:lvl3pPr>
              <a:defRPr sz="1400">
                <a:latin typeface="+mn-lt"/>
              </a:defRPr>
            </a:lvl3pPr>
            <a:lvl4pPr>
              <a:defRPr sz="1400">
                <a:latin typeface="+mn-lt"/>
              </a:defRPr>
            </a:lvl4pPr>
            <a:lvl5pPr>
              <a:defRPr sz="1400"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3438" y="1484313"/>
            <a:ext cx="4321176" cy="2016125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 sz="1200" b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0" name="Platshållare för innehåll 2"/>
          <p:cNvSpPr>
            <a:spLocks noGrp="1"/>
          </p:cNvSpPr>
          <p:nvPr>
            <p:ph sz="half" idx="11"/>
          </p:nvPr>
        </p:nvSpPr>
        <p:spPr>
          <a:xfrm>
            <a:off x="179388" y="4076700"/>
            <a:ext cx="4321175" cy="2016125"/>
          </a:xfrm>
        </p:spPr>
        <p:txBody>
          <a:bodyPr/>
          <a:lstStyle>
            <a:lvl1pPr>
              <a:defRPr sz="1400">
                <a:latin typeface="+mn-lt"/>
              </a:defRPr>
            </a:lvl1pPr>
            <a:lvl2pPr>
              <a:defRPr sz="1400">
                <a:latin typeface="+mn-lt"/>
              </a:defRPr>
            </a:lvl2pPr>
            <a:lvl3pPr>
              <a:defRPr sz="1400">
                <a:latin typeface="+mn-lt"/>
              </a:defRPr>
            </a:lvl3pPr>
            <a:lvl4pPr>
              <a:defRPr sz="1400">
                <a:latin typeface="+mn-lt"/>
              </a:defRPr>
            </a:lvl4pPr>
            <a:lvl5pPr>
              <a:defRPr sz="1400"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11" name="Platshållare för innehåll 2"/>
          <p:cNvSpPr>
            <a:spLocks noGrp="1"/>
          </p:cNvSpPr>
          <p:nvPr>
            <p:ph sz="half" idx="12"/>
          </p:nvPr>
        </p:nvSpPr>
        <p:spPr>
          <a:xfrm>
            <a:off x="4643438" y="4076700"/>
            <a:ext cx="4321175" cy="2016125"/>
          </a:xfrm>
        </p:spPr>
        <p:txBody>
          <a:bodyPr/>
          <a:lstStyle>
            <a:lvl1pPr>
              <a:defRPr sz="1400">
                <a:latin typeface="+mn-lt"/>
              </a:defRPr>
            </a:lvl1pPr>
            <a:lvl2pPr>
              <a:defRPr sz="1400">
                <a:latin typeface="+mn-lt"/>
              </a:defRPr>
            </a:lvl2pPr>
            <a:lvl3pPr>
              <a:defRPr sz="1400">
                <a:latin typeface="+mn-lt"/>
              </a:defRPr>
            </a:lvl3pPr>
            <a:lvl4pPr>
              <a:defRPr sz="1400">
                <a:latin typeface="+mn-lt"/>
              </a:defRPr>
            </a:lvl4pPr>
            <a:lvl5pPr>
              <a:defRPr sz="1400"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79388" y="1052513"/>
            <a:ext cx="4321175" cy="360362"/>
          </a:xfrm>
          <a:solidFill>
            <a:schemeClr val="tx2"/>
          </a:solidFill>
        </p:spPr>
        <p:txBody>
          <a:bodyPr anchor="ctr"/>
          <a:lstStyle>
            <a:lvl1pPr algn="ctr">
              <a:buNone/>
              <a:defRPr sz="1400" cap="all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643438" y="1052513"/>
            <a:ext cx="4321175" cy="360362"/>
          </a:xfrm>
          <a:solidFill>
            <a:schemeClr val="tx2"/>
          </a:solidFill>
        </p:spPr>
        <p:txBody>
          <a:bodyPr anchor="ctr"/>
          <a:lstStyle>
            <a:lvl1pPr algn="ctr">
              <a:buNone/>
              <a:defRPr sz="1400" cap="all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179388" y="3644900"/>
            <a:ext cx="4321175" cy="360362"/>
          </a:xfrm>
          <a:solidFill>
            <a:schemeClr val="tx2"/>
          </a:solidFill>
        </p:spPr>
        <p:txBody>
          <a:bodyPr anchor="ctr"/>
          <a:lstStyle>
            <a:lvl1pPr algn="ctr">
              <a:buNone/>
              <a:defRPr sz="1400" cap="all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643438" y="3644901"/>
            <a:ext cx="4321175" cy="360362"/>
          </a:xfrm>
          <a:solidFill>
            <a:schemeClr val="tx2"/>
          </a:solidFill>
        </p:spPr>
        <p:txBody>
          <a:bodyPr anchor="ctr"/>
          <a:lstStyle>
            <a:lvl1pPr algn="ctr">
              <a:buNone/>
              <a:defRPr sz="1400" cap="all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elements cr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79388" y="1484313"/>
            <a:ext cx="4321175" cy="2016125"/>
          </a:xfrm>
          <a:solidFill>
            <a:schemeClr val="bg2"/>
          </a:solidFill>
        </p:spPr>
        <p:txBody>
          <a:bodyPr/>
          <a:lstStyle>
            <a:lvl1pPr>
              <a:defRPr sz="1400">
                <a:latin typeface="+mn-lt"/>
              </a:defRPr>
            </a:lvl1pPr>
            <a:lvl2pPr>
              <a:defRPr sz="1400">
                <a:latin typeface="+mn-lt"/>
              </a:defRPr>
            </a:lvl2pPr>
            <a:lvl3pPr>
              <a:defRPr sz="1400">
                <a:latin typeface="+mn-lt"/>
              </a:defRPr>
            </a:lvl3pPr>
            <a:lvl4pPr>
              <a:defRPr sz="1400">
                <a:latin typeface="+mn-lt"/>
              </a:defRPr>
            </a:lvl4pPr>
            <a:lvl5pPr>
              <a:defRPr sz="1400"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3438" y="1484313"/>
            <a:ext cx="4321176" cy="2016125"/>
          </a:xfrm>
          <a:solidFill>
            <a:schemeClr val="bg2"/>
          </a:solidFill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 sz="1200" b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0" name="Platshållare för innehåll 2"/>
          <p:cNvSpPr>
            <a:spLocks noGrp="1"/>
          </p:cNvSpPr>
          <p:nvPr>
            <p:ph sz="half" idx="11"/>
          </p:nvPr>
        </p:nvSpPr>
        <p:spPr>
          <a:xfrm>
            <a:off x="179388" y="4076700"/>
            <a:ext cx="4321175" cy="2016125"/>
          </a:xfrm>
          <a:solidFill>
            <a:schemeClr val="bg2"/>
          </a:solidFill>
        </p:spPr>
        <p:txBody>
          <a:bodyPr/>
          <a:lstStyle>
            <a:lvl1pPr>
              <a:defRPr sz="1400">
                <a:latin typeface="+mn-lt"/>
              </a:defRPr>
            </a:lvl1pPr>
            <a:lvl2pPr>
              <a:defRPr sz="1400">
                <a:latin typeface="+mn-lt"/>
              </a:defRPr>
            </a:lvl2pPr>
            <a:lvl3pPr>
              <a:defRPr sz="1400">
                <a:latin typeface="+mn-lt"/>
              </a:defRPr>
            </a:lvl3pPr>
            <a:lvl4pPr>
              <a:defRPr sz="1400">
                <a:latin typeface="+mn-lt"/>
              </a:defRPr>
            </a:lvl4pPr>
            <a:lvl5pPr>
              <a:defRPr sz="1400"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11" name="Platshållare för innehåll 2"/>
          <p:cNvSpPr>
            <a:spLocks noGrp="1"/>
          </p:cNvSpPr>
          <p:nvPr>
            <p:ph sz="half" idx="12"/>
          </p:nvPr>
        </p:nvSpPr>
        <p:spPr>
          <a:xfrm>
            <a:off x="4643438" y="4076700"/>
            <a:ext cx="4321175" cy="2016125"/>
          </a:xfrm>
          <a:solidFill>
            <a:schemeClr val="bg2"/>
          </a:solidFill>
        </p:spPr>
        <p:txBody>
          <a:bodyPr/>
          <a:lstStyle>
            <a:lvl1pPr>
              <a:defRPr sz="1400">
                <a:latin typeface="+mn-lt"/>
              </a:defRPr>
            </a:lvl1pPr>
            <a:lvl2pPr>
              <a:defRPr sz="1400">
                <a:latin typeface="+mn-lt"/>
              </a:defRPr>
            </a:lvl2pPr>
            <a:lvl3pPr>
              <a:defRPr sz="1400">
                <a:latin typeface="+mn-lt"/>
              </a:defRPr>
            </a:lvl3pPr>
            <a:lvl4pPr>
              <a:defRPr sz="1400">
                <a:latin typeface="+mn-lt"/>
              </a:defRPr>
            </a:lvl4pPr>
            <a:lvl5pPr>
              <a:defRPr sz="1400"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79388" y="1052513"/>
            <a:ext cx="4321175" cy="360362"/>
          </a:xfrm>
          <a:solidFill>
            <a:schemeClr val="tx2"/>
          </a:solidFill>
        </p:spPr>
        <p:txBody>
          <a:bodyPr anchor="ctr"/>
          <a:lstStyle>
            <a:lvl1pPr algn="ctr">
              <a:buNone/>
              <a:defRPr sz="1400" cap="all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643438" y="1052513"/>
            <a:ext cx="4321175" cy="360362"/>
          </a:xfrm>
          <a:solidFill>
            <a:schemeClr val="tx2"/>
          </a:solidFill>
        </p:spPr>
        <p:txBody>
          <a:bodyPr anchor="ctr"/>
          <a:lstStyle>
            <a:lvl1pPr algn="ctr">
              <a:buNone/>
              <a:defRPr sz="1400" cap="all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179388" y="3644900"/>
            <a:ext cx="4321175" cy="360362"/>
          </a:xfrm>
          <a:solidFill>
            <a:schemeClr val="tx2"/>
          </a:solidFill>
        </p:spPr>
        <p:txBody>
          <a:bodyPr anchor="ctr"/>
          <a:lstStyle>
            <a:lvl1pPr algn="ctr">
              <a:buNone/>
              <a:defRPr sz="1400" cap="all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643438" y="3644901"/>
            <a:ext cx="4321175" cy="360362"/>
          </a:xfrm>
          <a:solidFill>
            <a:schemeClr val="tx2"/>
          </a:solidFill>
        </p:spPr>
        <p:txBody>
          <a:bodyPr anchor="ctr"/>
          <a:lstStyle>
            <a:lvl1pPr algn="ctr">
              <a:buNone/>
              <a:defRPr sz="1400" cap="all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x 1/4 elements white (lef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79388" y="1484313"/>
            <a:ext cx="4321175" cy="2016125"/>
          </a:xfrm>
          <a:noFill/>
        </p:spPr>
        <p:txBody>
          <a:bodyPr/>
          <a:lstStyle>
            <a:lvl1pPr>
              <a:defRPr sz="1400">
                <a:latin typeface="+mn-lt"/>
              </a:defRPr>
            </a:lvl1pPr>
            <a:lvl2pPr>
              <a:defRPr sz="1400">
                <a:latin typeface="+mn-lt"/>
              </a:defRPr>
            </a:lvl2pPr>
            <a:lvl3pPr>
              <a:defRPr sz="1400">
                <a:latin typeface="+mn-lt"/>
              </a:defRPr>
            </a:lvl3pPr>
            <a:lvl4pPr>
              <a:defRPr sz="1400">
                <a:latin typeface="+mn-lt"/>
              </a:defRPr>
            </a:lvl4pPr>
            <a:lvl5pPr>
              <a:defRPr sz="1400"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 sz="1200" b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0" name="Platshållare för innehåll 2"/>
          <p:cNvSpPr>
            <a:spLocks noGrp="1"/>
          </p:cNvSpPr>
          <p:nvPr>
            <p:ph sz="half" idx="11"/>
          </p:nvPr>
        </p:nvSpPr>
        <p:spPr>
          <a:xfrm>
            <a:off x="179388" y="4076700"/>
            <a:ext cx="4321175" cy="2016125"/>
          </a:xfrm>
          <a:noFill/>
        </p:spPr>
        <p:txBody>
          <a:bodyPr/>
          <a:lstStyle>
            <a:lvl1pPr>
              <a:defRPr sz="1400">
                <a:latin typeface="+mn-lt"/>
              </a:defRPr>
            </a:lvl1pPr>
            <a:lvl2pPr>
              <a:defRPr sz="1400">
                <a:latin typeface="+mn-lt"/>
              </a:defRPr>
            </a:lvl2pPr>
            <a:lvl3pPr>
              <a:defRPr sz="1400">
                <a:latin typeface="+mn-lt"/>
              </a:defRPr>
            </a:lvl3pPr>
            <a:lvl4pPr>
              <a:defRPr sz="1400">
                <a:latin typeface="+mn-lt"/>
              </a:defRPr>
            </a:lvl4pPr>
            <a:lvl5pPr>
              <a:defRPr sz="1400"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79388" y="1052513"/>
            <a:ext cx="4321175" cy="360362"/>
          </a:xfrm>
          <a:solidFill>
            <a:schemeClr val="tx2"/>
          </a:solidFill>
        </p:spPr>
        <p:txBody>
          <a:bodyPr anchor="ctr"/>
          <a:lstStyle>
            <a:lvl1pPr algn="ctr">
              <a:buNone/>
              <a:defRPr sz="1400" cap="all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179388" y="3644900"/>
            <a:ext cx="4321175" cy="360362"/>
          </a:xfrm>
          <a:solidFill>
            <a:schemeClr val="tx2"/>
          </a:solidFill>
        </p:spPr>
        <p:txBody>
          <a:bodyPr anchor="ctr"/>
          <a:lstStyle>
            <a:lvl1pPr algn="ctr">
              <a:buNone/>
              <a:defRPr sz="1400" cap="all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4150" y="138113"/>
            <a:ext cx="8783638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 err="1" smtClean="0"/>
              <a:t>Klicka</a:t>
            </a:r>
            <a:r>
              <a:rPr lang="en-GB" noProof="0" dirty="0" smtClean="0"/>
              <a:t> </a:t>
            </a:r>
            <a:r>
              <a:rPr lang="en-GB" noProof="0" dirty="0" err="1" smtClean="0"/>
              <a:t>här</a:t>
            </a:r>
            <a:r>
              <a:rPr lang="en-GB" noProof="0" dirty="0" smtClean="0"/>
              <a:t> </a:t>
            </a:r>
            <a:r>
              <a:rPr lang="en-GB" noProof="0" dirty="0" err="1" smtClean="0"/>
              <a:t>för</a:t>
            </a:r>
            <a:r>
              <a:rPr lang="en-GB" noProof="0" dirty="0" smtClean="0"/>
              <a:t> </a:t>
            </a:r>
            <a:r>
              <a:rPr lang="en-GB" noProof="0" dirty="0" err="1" smtClean="0"/>
              <a:t>att</a:t>
            </a:r>
            <a:r>
              <a:rPr lang="en-GB" noProof="0" dirty="0" smtClean="0"/>
              <a:t> </a:t>
            </a:r>
            <a:r>
              <a:rPr lang="en-GB" noProof="0" dirty="0" err="1" smtClean="0"/>
              <a:t>ändra</a:t>
            </a:r>
            <a:r>
              <a:rPr lang="en-GB" noProof="0" dirty="0" smtClean="0"/>
              <a:t> format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4150" y="1128713"/>
            <a:ext cx="8783638" cy="4776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 err="1" smtClean="0"/>
              <a:t>Klicka</a:t>
            </a:r>
            <a:r>
              <a:rPr lang="en-GB" noProof="0" dirty="0" smtClean="0"/>
              <a:t> </a:t>
            </a:r>
            <a:r>
              <a:rPr lang="en-GB" noProof="0" dirty="0" err="1" smtClean="0"/>
              <a:t>här</a:t>
            </a:r>
            <a:r>
              <a:rPr lang="en-GB" noProof="0" dirty="0" smtClean="0"/>
              <a:t> </a:t>
            </a:r>
            <a:r>
              <a:rPr lang="en-GB" noProof="0" dirty="0" err="1" smtClean="0"/>
              <a:t>för</a:t>
            </a:r>
            <a:r>
              <a:rPr lang="en-GB" noProof="0" dirty="0" smtClean="0"/>
              <a:t> </a:t>
            </a:r>
            <a:r>
              <a:rPr lang="en-GB" noProof="0" dirty="0" err="1" smtClean="0"/>
              <a:t>att</a:t>
            </a:r>
            <a:r>
              <a:rPr lang="en-GB" noProof="0" dirty="0" smtClean="0"/>
              <a:t> </a:t>
            </a:r>
            <a:r>
              <a:rPr lang="en-GB" noProof="0" dirty="0" err="1" smtClean="0"/>
              <a:t>ändra</a:t>
            </a:r>
            <a:r>
              <a:rPr lang="en-GB" noProof="0" dirty="0" smtClean="0"/>
              <a:t> format </a:t>
            </a:r>
            <a:r>
              <a:rPr lang="en-GB" noProof="0" dirty="0" err="1" smtClean="0"/>
              <a:t>på</a:t>
            </a:r>
            <a:r>
              <a:rPr lang="en-GB" noProof="0" dirty="0" smtClean="0"/>
              <a:t> </a:t>
            </a:r>
            <a:r>
              <a:rPr lang="en-GB" noProof="0" dirty="0" err="1" smtClean="0"/>
              <a:t>bakgrundstexten</a:t>
            </a:r>
            <a:endParaRPr lang="en-GB" noProof="0" dirty="0" smtClean="0"/>
          </a:p>
          <a:p>
            <a:pPr lvl="1"/>
            <a:r>
              <a:rPr lang="en-GB" noProof="0" dirty="0" err="1" smtClean="0"/>
              <a:t>Nivå</a:t>
            </a:r>
            <a:r>
              <a:rPr lang="en-GB" noProof="0" dirty="0" smtClean="0"/>
              <a:t> </a:t>
            </a:r>
            <a:r>
              <a:rPr lang="en-GB" noProof="0" dirty="0" err="1" smtClean="0"/>
              <a:t>två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Nivå</a:t>
            </a:r>
            <a:r>
              <a:rPr lang="en-GB" noProof="0" dirty="0" smtClean="0"/>
              <a:t> </a:t>
            </a:r>
            <a:r>
              <a:rPr lang="en-GB" noProof="0" dirty="0" err="1" smtClean="0"/>
              <a:t>tre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Nivå</a:t>
            </a:r>
            <a:r>
              <a:rPr lang="en-GB" noProof="0" dirty="0" smtClean="0"/>
              <a:t> </a:t>
            </a:r>
            <a:r>
              <a:rPr lang="en-GB" noProof="0" dirty="0" err="1" smtClean="0"/>
              <a:t>fyra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Nivå</a:t>
            </a:r>
            <a:r>
              <a:rPr lang="en-GB" noProof="0" dirty="0" smtClean="0"/>
              <a:t> fem</a:t>
            </a:r>
          </a:p>
        </p:txBody>
      </p:sp>
      <p:sp>
        <p:nvSpPr>
          <p:cNvPr id="410629" name="Line 5"/>
          <p:cNvSpPr>
            <a:spLocks noChangeShapeType="1"/>
          </p:cNvSpPr>
          <p:nvPr/>
        </p:nvSpPr>
        <p:spPr bwMode="auto">
          <a:xfrm>
            <a:off x="0" y="938213"/>
            <a:ext cx="9144000" cy="0"/>
          </a:xfrm>
          <a:prstGeom prst="line">
            <a:avLst/>
          </a:prstGeom>
          <a:noFill/>
          <a:ln w="158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ea typeface="+mn-ea"/>
              <a:cs typeface="Times New Roman" pitchFamily="18" charset="0"/>
            </a:endParaRPr>
          </a:p>
        </p:txBody>
      </p:sp>
      <p:grpSp>
        <p:nvGrpSpPr>
          <p:cNvPr id="2053" name="Group 10"/>
          <p:cNvGrpSpPr>
            <a:grpSpLocks/>
          </p:cNvGrpSpPr>
          <p:nvPr/>
        </p:nvGrpSpPr>
        <p:grpSpPr bwMode="auto">
          <a:xfrm>
            <a:off x="0" y="6197600"/>
            <a:ext cx="9144000" cy="660400"/>
            <a:chOff x="0" y="3728"/>
            <a:chExt cx="5760" cy="592"/>
          </a:xfrm>
        </p:grpSpPr>
        <p:sp>
          <p:nvSpPr>
            <p:cNvPr id="410635" name="Line 11"/>
            <p:cNvSpPr>
              <a:spLocks noChangeShapeType="1"/>
            </p:cNvSpPr>
            <p:nvPr/>
          </p:nvSpPr>
          <p:spPr bwMode="auto">
            <a:xfrm>
              <a:off x="0" y="3732"/>
              <a:ext cx="576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0" rIns="0" bIns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ea typeface="+mn-ea"/>
                <a:cs typeface="Times New Roman" pitchFamily="18" charset="0"/>
              </a:endParaRPr>
            </a:p>
          </p:txBody>
        </p:sp>
        <p:sp>
          <p:nvSpPr>
            <p:cNvPr id="410636" name="Rectangle 12"/>
            <p:cNvSpPr>
              <a:spLocks noChangeArrowheads="1"/>
            </p:cNvSpPr>
            <p:nvPr/>
          </p:nvSpPr>
          <p:spPr bwMode="hidden">
            <a:xfrm>
              <a:off x="0" y="3728"/>
              <a:ext cx="5760" cy="592"/>
            </a:xfrm>
            <a:prstGeom prst="rect">
              <a:avLst/>
            </a:prstGeom>
            <a:solidFill>
              <a:srgbClr val="5A2D7F"/>
            </a:solidFill>
            <a:ln w="6350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fontAlgn="auto">
                <a:spcBef>
                  <a:spcPct val="25000"/>
                </a:spcBef>
                <a:spcAft>
                  <a:spcPct val="25000"/>
                </a:spcAft>
                <a:buClr>
                  <a:schemeClr val="tx2"/>
                </a:buClr>
                <a:buFont typeface="Wingdings" pitchFamily="2" charset="2"/>
                <a:buNone/>
                <a:defRPr/>
              </a:pPr>
              <a:endParaRPr lang="sv-SE" sz="1400" dirty="0"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2054" name="Group 24"/>
          <p:cNvGrpSpPr>
            <a:grpSpLocks/>
          </p:cNvGrpSpPr>
          <p:nvPr/>
        </p:nvGrpSpPr>
        <p:grpSpPr bwMode="auto">
          <a:xfrm>
            <a:off x="8096250" y="6237288"/>
            <a:ext cx="955675" cy="587375"/>
            <a:chOff x="4982" y="3929"/>
            <a:chExt cx="602" cy="370"/>
          </a:xfrm>
        </p:grpSpPr>
        <p:pic>
          <p:nvPicPr>
            <p:cNvPr id="2056" name="Picture 14" descr="RSA-RGB-POS grey"/>
            <p:cNvPicPr>
              <a:picLocks noChangeAspect="1" noChangeArrowheads="1"/>
            </p:cNvPicPr>
            <p:nvPr/>
          </p:nvPicPr>
          <p:blipFill>
            <a:blip r:embed="rId14" cstate="print"/>
            <a:srcRect l="10124" t="15335" r="11136" b="14519"/>
            <a:stretch>
              <a:fillRect/>
            </a:stretch>
          </p:blipFill>
          <p:spPr bwMode="auto">
            <a:xfrm>
              <a:off x="4982" y="3929"/>
              <a:ext cx="602" cy="3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7" name="Picture 15" descr="RSA-RGB-NEG"/>
            <p:cNvPicPr>
              <a:picLocks noChangeAspect="1" noChangeArrowheads="1"/>
            </p:cNvPicPr>
            <p:nvPr/>
          </p:nvPicPr>
          <p:blipFill>
            <a:blip r:embed="rId15" cstate="print"/>
            <a:srcRect l="10135" t="15359" r="11037" b="14378"/>
            <a:stretch>
              <a:fillRect/>
            </a:stretch>
          </p:blipFill>
          <p:spPr bwMode="hidden">
            <a:xfrm>
              <a:off x="4982" y="3929"/>
              <a:ext cx="602" cy="370"/>
            </a:xfrm>
            <a:prstGeom prst="rect">
              <a:avLst/>
            </a:prstGeom>
            <a:solidFill>
              <a:srgbClr val="5A2D7F"/>
            </a:solidFill>
            <a:ln w="9525">
              <a:noFill/>
              <a:miter lim="800000"/>
              <a:headEnd/>
              <a:tailEnd/>
            </a:ln>
          </p:spPr>
        </p:pic>
      </p:grpSp>
      <p:sp>
        <p:nvSpPr>
          <p:cNvPr id="410640" name="Rectangle 1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84150" y="6621463"/>
            <a:ext cx="6097588" cy="13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FFFFFF"/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da-DK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880" r:id="rId3"/>
    <p:sldLayoutId id="2147483892" r:id="rId4"/>
    <p:sldLayoutId id="2147483894" r:id="rId5"/>
    <p:sldLayoutId id="2147483896" r:id="rId6"/>
    <p:sldLayoutId id="2147483893" r:id="rId7"/>
    <p:sldLayoutId id="2147483895" r:id="rId8"/>
    <p:sldLayoutId id="2147483898" r:id="rId9"/>
    <p:sldLayoutId id="2147483897" r:id="rId10"/>
    <p:sldLayoutId id="2147483900" r:id="rId11"/>
    <p:sldLayoutId id="2147483899" r:id="rId12"/>
  </p:sldLayoutIdLst>
  <p:transition spd="slow">
    <p:wipe dir="r"/>
  </p:transition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cap="all" baseline="0">
          <a:solidFill>
            <a:schemeClr val="tx2"/>
          </a:solidFill>
          <a:latin typeface="+mj-lt"/>
          <a:ea typeface="ＭＳ Ｐゴシック"/>
          <a:cs typeface="ＭＳ Ｐゴシック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  <a:ea typeface="ＭＳ Ｐゴシック"/>
          <a:cs typeface="ＭＳ Ｐゴシック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  <a:ea typeface="ＭＳ Ｐゴシック"/>
          <a:cs typeface="ＭＳ Ｐゴシック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  <a:ea typeface="ＭＳ Ｐゴシック"/>
          <a:cs typeface="ＭＳ Ｐゴシック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  <a:ea typeface="ＭＳ Ｐゴシック"/>
          <a:cs typeface="ＭＳ Ｐゴシック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ＭＳ Ｐゴシック" pitchFamily="34" charset="-128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ＭＳ Ｐゴシック" pitchFamily="34" charset="-128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ＭＳ Ｐゴシック" pitchFamily="34" charset="-128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ＭＳ Ｐゴシック" pitchFamily="34" charset="-128"/>
        </a:defRPr>
      </a:lvl9pPr>
    </p:titleStyle>
    <p:bodyStyle>
      <a:lvl1pPr marL="177800" indent="-177800" algn="l" rtl="0" eaLnBrk="1" fontAlgn="base" hangingPunct="1">
        <a:lnSpc>
          <a:spcPct val="95000"/>
        </a:lnSpc>
        <a:spcBef>
          <a:spcPct val="25000"/>
        </a:spcBef>
        <a:spcAft>
          <a:spcPct val="25000"/>
        </a:spcAft>
        <a:buSzPct val="90000"/>
        <a:buFont typeface="Times" pitchFamily="18" charset="0"/>
        <a:buChar char="•"/>
        <a:defRPr>
          <a:solidFill>
            <a:srgbClr val="000000"/>
          </a:solidFill>
          <a:latin typeface="+mn-lt"/>
          <a:ea typeface="+mn-ea"/>
          <a:cs typeface="ヒラギノ角ゴ Pro W3"/>
        </a:defRPr>
      </a:lvl1pPr>
      <a:lvl2pPr marL="539750" indent="-182563" algn="l" rtl="0" eaLnBrk="1" fontAlgn="base" hangingPunct="1">
        <a:lnSpc>
          <a:spcPct val="95000"/>
        </a:lnSpc>
        <a:spcBef>
          <a:spcPct val="25000"/>
        </a:spcBef>
        <a:spcAft>
          <a:spcPct val="25000"/>
        </a:spcAft>
        <a:buSzPct val="80000"/>
        <a:buFont typeface="Arial" charset="0"/>
        <a:buChar char="−"/>
        <a:defRPr sz="1600">
          <a:solidFill>
            <a:srgbClr val="000000"/>
          </a:solidFill>
          <a:latin typeface="+mn-lt"/>
          <a:ea typeface="+mn-ea"/>
          <a:cs typeface="ヒラギノ角ゴ Pro W3"/>
        </a:defRPr>
      </a:lvl2pPr>
      <a:lvl3pPr marL="895350" indent="-176213" algn="l" rtl="0" eaLnBrk="1" fontAlgn="base" hangingPunct="1">
        <a:lnSpc>
          <a:spcPct val="95000"/>
        </a:lnSpc>
        <a:spcBef>
          <a:spcPct val="25000"/>
        </a:spcBef>
        <a:spcAft>
          <a:spcPct val="25000"/>
        </a:spcAft>
        <a:buSzPct val="80000"/>
        <a:buFont typeface="Times" pitchFamily="18" charset="0"/>
        <a:buChar char="•"/>
        <a:defRPr sz="1400">
          <a:solidFill>
            <a:srgbClr val="000000"/>
          </a:solidFill>
          <a:latin typeface="+mn-lt"/>
          <a:ea typeface="+mn-ea"/>
          <a:cs typeface="ヒラギノ角ゴ Pro W3"/>
        </a:defRPr>
      </a:lvl3pPr>
      <a:lvl4pPr marL="1257300" indent="-182563" algn="l" rtl="0" eaLnBrk="1" fontAlgn="base" hangingPunct="1">
        <a:lnSpc>
          <a:spcPct val="95000"/>
        </a:lnSpc>
        <a:spcBef>
          <a:spcPct val="25000"/>
        </a:spcBef>
        <a:spcAft>
          <a:spcPct val="25000"/>
        </a:spcAft>
        <a:buSzPct val="80000"/>
        <a:buFont typeface="Times" pitchFamily="18" charset="0"/>
        <a:buChar char="•"/>
        <a:defRPr sz="1400">
          <a:solidFill>
            <a:srgbClr val="000000"/>
          </a:solidFill>
          <a:latin typeface="+mn-lt"/>
          <a:ea typeface="+mn-ea"/>
          <a:cs typeface="ヒラギノ角ゴ Pro W3"/>
        </a:defRPr>
      </a:lvl4pPr>
      <a:lvl5pPr marL="1612900" indent="-176213" algn="l" rtl="0" eaLnBrk="1" fontAlgn="base" hangingPunct="1">
        <a:lnSpc>
          <a:spcPct val="95000"/>
        </a:lnSpc>
        <a:spcBef>
          <a:spcPct val="25000"/>
        </a:spcBef>
        <a:spcAft>
          <a:spcPct val="25000"/>
        </a:spcAft>
        <a:buSzPct val="80000"/>
        <a:buFont typeface="Times" pitchFamily="18" charset="0"/>
        <a:buChar char="•"/>
        <a:defRPr sz="1400">
          <a:solidFill>
            <a:srgbClr val="000000"/>
          </a:solidFill>
          <a:latin typeface="+mn-lt"/>
          <a:ea typeface="+mn-ea"/>
          <a:cs typeface="ヒラギノ角ゴ Pro W3"/>
        </a:defRPr>
      </a:lvl5pPr>
      <a:lvl6pPr marL="2070100" indent="-176213" algn="l" rtl="0" eaLnBrk="1" fontAlgn="base" hangingPunct="1">
        <a:lnSpc>
          <a:spcPct val="95000"/>
        </a:lnSpc>
        <a:spcBef>
          <a:spcPct val="25000"/>
        </a:spcBef>
        <a:spcAft>
          <a:spcPct val="25000"/>
        </a:spcAft>
        <a:buSzPct val="80000"/>
        <a:buFont typeface="Times" pitchFamily="18" charset="0"/>
        <a:buChar char="•"/>
        <a:defRPr b="1">
          <a:solidFill>
            <a:srgbClr val="000000"/>
          </a:solidFill>
          <a:latin typeface="+mn-lt"/>
          <a:ea typeface="+mn-ea"/>
        </a:defRPr>
      </a:lvl6pPr>
      <a:lvl7pPr marL="2527300" indent="-176213" algn="l" rtl="0" eaLnBrk="1" fontAlgn="base" hangingPunct="1">
        <a:lnSpc>
          <a:spcPct val="95000"/>
        </a:lnSpc>
        <a:spcBef>
          <a:spcPct val="25000"/>
        </a:spcBef>
        <a:spcAft>
          <a:spcPct val="25000"/>
        </a:spcAft>
        <a:buSzPct val="80000"/>
        <a:buFont typeface="Times" pitchFamily="18" charset="0"/>
        <a:buChar char="•"/>
        <a:defRPr b="1">
          <a:solidFill>
            <a:srgbClr val="000000"/>
          </a:solidFill>
          <a:latin typeface="+mn-lt"/>
          <a:ea typeface="+mn-ea"/>
        </a:defRPr>
      </a:lvl7pPr>
      <a:lvl8pPr marL="2984500" indent="-176213" algn="l" rtl="0" eaLnBrk="1" fontAlgn="base" hangingPunct="1">
        <a:lnSpc>
          <a:spcPct val="95000"/>
        </a:lnSpc>
        <a:spcBef>
          <a:spcPct val="25000"/>
        </a:spcBef>
        <a:spcAft>
          <a:spcPct val="25000"/>
        </a:spcAft>
        <a:buSzPct val="80000"/>
        <a:buFont typeface="Times" pitchFamily="18" charset="0"/>
        <a:buChar char="•"/>
        <a:defRPr b="1">
          <a:solidFill>
            <a:srgbClr val="000000"/>
          </a:solidFill>
          <a:latin typeface="+mn-lt"/>
          <a:ea typeface="+mn-ea"/>
        </a:defRPr>
      </a:lvl8pPr>
      <a:lvl9pPr marL="3441700" indent="-176213" algn="l" rtl="0" eaLnBrk="1" fontAlgn="base" hangingPunct="1">
        <a:lnSpc>
          <a:spcPct val="95000"/>
        </a:lnSpc>
        <a:spcBef>
          <a:spcPct val="25000"/>
        </a:spcBef>
        <a:spcAft>
          <a:spcPct val="25000"/>
        </a:spcAft>
        <a:buSzPct val="80000"/>
        <a:buFont typeface="Times" pitchFamily="18" charset="0"/>
        <a:buChar char="•"/>
        <a:defRPr b="1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3" Type="http://schemas.openxmlformats.org/officeDocument/2006/relationships/image" Target="../media/image7.emf"/><Relationship Id="rId7" Type="http://schemas.openxmlformats.org/officeDocument/2006/relationships/image" Target="../media/image16.jpeg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e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6712" y="2046290"/>
            <a:ext cx="8381752" cy="777875"/>
          </a:xfrm>
        </p:spPr>
        <p:txBody>
          <a:bodyPr/>
          <a:lstStyle/>
          <a:p>
            <a:r>
              <a:rPr lang="en-GB" dirty="0" smtClean="0"/>
              <a:t>Internal models within Non-life insurance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 smtClean="0"/>
              <a:t>Olov Dahlberg &amp; Johan Bergström</a:t>
            </a:r>
            <a:endParaRPr lang="da-DK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181455"/>
            <a:ext cx="8574162" cy="376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From opening balance to closing balance</a:t>
            </a:r>
            <a:endParaRPr lang="en-GB" dirty="0"/>
          </a:p>
        </p:txBody>
      </p:sp>
      <p:grpSp>
        <p:nvGrpSpPr>
          <p:cNvPr id="10" name="Group 9"/>
          <p:cNvGrpSpPr/>
          <p:nvPr/>
        </p:nvGrpSpPr>
        <p:grpSpPr>
          <a:xfrm>
            <a:off x="1187624" y="980728"/>
            <a:ext cx="3097959" cy="1020745"/>
            <a:chOff x="1524671" y="1412776"/>
            <a:chExt cx="3097959" cy="1020745"/>
          </a:xfrm>
        </p:grpSpPr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524671" y="1785449"/>
              <a:ext cx="3097959" cy="6480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9" name="TextBox 8"/>
            <p:cNvSpPr txBox="1"/>
            <p:nvPr/>
          </p:nvSpPr>
          <p:spPr>
            <a:xfrm>
              <a:off x="1619672" y="1412776"/>
              <a:ext cx="28803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 err="1" smtClean="0"/>
                <a:t>Reserve</a:t>
              </a:r>
              <a:r>
                <a:rPr lang="sv-SE" dirty="0" smtClean="0"/>
                <a:t> Risk</a:t>
              </a:r>
              <a:endParaRPr lang="sv-SE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3491880" y="3573016"/>
            <a:ext cx="1944216" cy="1416558"/>
            <a:chOff x="3851920" y="2987660"/>
            <a:chExt cx="1944216" cy="1416558"/>
          </a:xfrm>
        </p:grpSpPr>
        <p:sp>
          <p:nvSpPr>
            <p:cNvPr id="15" name="TextBox 14"/>
            <p:cNvSpPr txBox="1"/>
            <p:nvPr/>
          </p:nvSpPr>
          <p:spPr>
            <a:xfrm>
              <a:off x="3851920" y="2987660"/>
              <a:ext cx="19442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 err="1" smtClean="0"/>
                <a:t>Catastrophe</a:t>
              </a:r>
              <a:r>
                <a:rPr lang="sv-SE" dirty="0" smtClean="0"/>
                <a:t> Risk</a:t>
              </a:r>
              <a:endParaRPr lang="sv-SE" dirty="0"/>
            </a:p>
          </p:txBody>
        </p:sp>
        <p:pic>
          <p:nvPicPr>
            <p:cNvPr id="1031" name="Picture 7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067944" y="3356992"/>
              <a:ext cx="1412924" cy="1047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21" name="Group 20"/>
          <p:cNvGrpSpPr/>
          <p:nvPr/>
        </p:nvGrpSpPr>
        <p:grpSpPr>
          <a:xfrm>
            <a:off x="3347864" y="1916832"/>
            <a:ext cx="1368152" cy="1702226"/>
            <a:chOff x="4427984" y="1148494"/>
            <a:chExt cx="1529111" cy="1774234"/>
          </a:xfrm>
        </p:grpSpPr>
        <p:pic>
          <p:nvPicPr>
            <p:cNvPr id="1032" name="Picture 8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427984" y="1556792"/>
              <a:ext cx="1240333" cy="13659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0" name="TextBox 19"/>
            <p:cNvSpPr txBox="1"/>
            <p:nvPr/>
          </p:nvSpPr>
          <p:spPr>
            <a:xfrm>
              <a:off x="4427984" y="1148494"/>
              <a:ext cx="1529111" cy="3849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 smtClean="0"/>
                <a:t>Credit Risk</a:t>
              </a:r>
              <a:endParaRPr lang="sv-SE" dirty="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5292080" y="3861048"/>
            <a:ext cx="1806185" cy="1429943"/>
            <a:chOff x="5796136" y="2371872"/>
            <a:chExt cx="1806185" cy="1429943"/>
          </a:xfrm>
        </p:grpSpPr>
        <p:pic>
          <p:nvPicPr>
            <p:cNvPr id="1033" name="Picture 9" descr="C:\Users\a81902\Desktop\market risk.jp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796136" y="2780928"/>
              <a:ext cx="1806185" cy="1020887"/>
            </a:xfrm>
            <a:prstGeom prst="rect">
              <a:avLst/>
            </a:prstGeom>
            <a:noFill/>
          </p:spPr>
        </p:pic>
        <p:sp>
          <p:nvSpPr>
            <p:cNvPr id="23" name="TextBox 22"/>
            <p:cNvSpPr txBox="1"/>
            <p:nvPr/>
          </p:nvSpPr>
          <p:spPr>
            <a:xfrm>
              <a:off x="6084168" y="2371872"/>
              <a:ext cx="15121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 smtClean="0"/>
                <a:t>Market Risk</a:t>
              </a:r>
              <a:endParaRPr lang="sv-SE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4860032" y="980728"/>
            <a:ext cx="1967966" cy="1792551"/>
            <a:chOff x="5868144" y="1043444"/>
            <a:chExt cx="1967966" cy="1792551"/>
          </a:xfrm>
        </p:grpSpPr>
        <p:pic>
          <p:nvPicPr>
            <p:cNvPr id="1034" name="Picture 10" descr="C:\Users\a81902\Desktop\op risk.jp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868144" y="1412776"/>
              <a:ext cx="1932038" cy="1423219"/>
            </a:xfrm>
            <a:prstGeom prst="rect">
              <a:avLst/>
            </a:prstGeom>
            <a:noFill/>
          </p:spPr>
        </p:pic>
        <p:sp>
          <p:nvSpPr>
            <p:cNvPr id="26" name="TextBox 25"/>
            <p:cNvSpPr txBox="1"/>
            <p:nvPr/>
          </p:nvSpPr>
          <p:spPr>
            <a:xfrm>
              <a:off x="5963902" y="1043444"/>
              <a:ext cx="18722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 err="1" smtClean="0"/>
                <a:t>Operational</a:t>
              </a:r>
              <a:r>
                <a:rPr lang="sv-SE" dirty="0" smtClean="0"/>
                <a:t> Risk</a:t>
              </a:r>
              <a:endParaRPr lang="sv-SE" dirty="0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2195736" y="3573016"/>
            <a:ext cx="1224136" cy="1834567"/>
            <a:chOff x="2195736" y="3573016"/>
            <a:chExt cx="1224136" cy="1834567"/>
          </a:xfrm>
        </p:grpSpPr>
        <p:sp>
          <p:nvSpPr>
            <p:cNvPr id="12" name="TextBox 11"/>
            <p:cNvSpPr txBox="1"/>
            <p:nvPr/>
          </p:nvSpPr>
          <p:spPr>
            <a:xfrm>
              <a:off x="2195736" y="3573016"/>
              <a:ext cx="12241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 smtClean="0"/>
                <a:t>UW Risk</a:t>
              </a:r>
              <a:endParaRPr lang="sv-SE" dirty="0"/>
            </a:p>
          </p:txBody>
        </p:sp>
        <p:pic>
          <p:nvPicPr>
            <p:cNvPr id="1038" name="Picture 14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2255869" y="3884798"/>
              <a:ext cx="1090081" cy="15227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22" name="Footer Placeholder 3"/>
          <p:cNvSpPr txBox="1">
            <a:spLocks/>
          </p:cNvSpPr>
          <p:nvPr/>
        </p:nvSpPr>
        <p:spPr bwMode="auto">
          <a:xfrm>
            <a:off x="183174" y="6621463"/>
            <a:ext cx="6098931" cy="13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A15A9EC5-B080-43E0-A55B-851328C77CE5}" type="slidenum">
              <a:rPr lang="en-GB" sz="800">
                <a:solidFill>
                  <a:srgbClr val="FFFFFF"/>
                </a:solidFill>
                <a:cs typeface="Arial" charset="0"/>
              </a:rPr>
              <a:pPr/>
              <a:t>10</a:t>
            </a:fld>
            <a:r>
              <a:rPr lang="en-GB" sz="800">
                <a:solidFill>
                  <a:srgbClr val="FFFFFF"/>
                </a:solidFill>
                <a:cs typeface="Arial" charset="0"/>
              </a:rPr>
              <a:t> 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From opening balance to closing balance</a:t>
            </a:r>
            <a:endParaRPr lang="sv-SE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2103237"/>
            <a:ext cx="8893235" cy="3197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Footer Placeholder 3"/>
          <p:cNvSpPr txBox="1">
            <a:spLocks/>
          </p:cNvSpPr>
          <p:nvPr/>
        </p:nvSpPr>
        <p:spPr bwMode="auto">
          <a:xfrm>
            <a:off x="183174" y="6621463"/>
            <a:ext cx="6098931" cy="13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A15A9EC5-B080-43E0-A55B-851328C77CE5}" type="slidenum">
              <a:rPr lang="en-GB" sz="800">
                <a:solidFill>
                  <a:srgbClr val="FFFFFF"/>
                </a:solidFill>
                <a:cs typeface="Arial" charset="0"/>
              </a:rPr>
              <a:pPr/>
              <a:t>11</a:t>
            </a:fld>
            <a:r>
              <a:rPr lang="en-GB" sz="800">
                <a:solidFill>
                  <a:srgbClr val="FFFFFF"/>
                </a:solidFill>
                <a:cs typeface="Arial" charset="0"/>
              </a:rPr>
              <a:t> 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Solvency capital requirement (SCR)</a:t>
            </a:r>
            <a:endParaRPr lang="sv-SE" dirty="0" smtClean="0"/>
          </a:p>
        </p:txBody>
      </p:sp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7913" y="2486372"/>
            <a:ext cx="7031475" cy="3606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251520" y="1124744"/>
            <a:ext cx="88924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u="sng" dirty="0" smtClean="0">
                <a:solidFill>
                  <a:srgbClr val="000000"/>
                </a:solidFill>
                <a:cs typeface="Arial" pitchFamily="34" charset="0"/>
              </a:rPr>
              <a:t>SCR:</a:t>
            </a:r>
          </a:p>
          <a:p>
            <a:r>
              <a:rPr lang="en-GB" dirty="0" smtClean="0">
                <a:solidFill>
                  <a:srgbClr val="000000"/>
                </a:solidFill>
                <a:cs typeface="Arial" pitchFamily="34" charset="0"/>
              </a:rPr>
              <a:t>Opening Own Funds – Closing Own Funds(99,5</a:t>
            </a:r>
            <a:r>
              <a:rPr lang="en-GB" baseline="30000" dirty="0" smtClean="0">
                <a:solidFill>
                  <a:srgbClr val="000000"/>
                </a:solidFill>
                <a:cs typeface="Arial" pitchFamily="34" charset="0"/>
              </a:rPr>
              <a:t>th</a:t>
            </a:r>
            <a:r>
              <a:rPr lang="en-GB" dirty="0" smtClean="0">
                <a:solidFill>
                  <a:srgbClr val="000000"/>
                </a:solidFill>
                <a:cs typeface="Arial" pitchFamily="34" charset="0"/>
              </a:rPr>
              <a:t>) </a:t>
            </a:r>
          </a:p>
          <a:p>
            <a:endParaRPr lang="en-GB" dirty="0" smtClean="0">
              <a:solidFill>
                <a:srgbClr val="000000"/>
              </a:solidFill>
              <a:cs typeface="Arial" pitchFamily="34" charset="0"/>
            </a:endParaRPr>
          </a:p>
          <a:p>
            <a:r>
              <a:rPr lang="en-GB" dirty="0" smtClean="0">
                <a:solidFill>
                  <a:srgbClr val="000000"/>
                </a:solidFill>
                <a:cs typeface="Arial" pitchFamily="34" charset="0"/>
              </a:rPr>
              <a:t>	11 319 	      -  		2 923	           = 8 396	          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6712" y="2046290"/>
            <a:ext cx="8381752" cy="777875"/>
          </a:xfrm>
        </p:spPr>
        <p:txBody>
          <a:bodyPr/>
          <a:lstStyle/>
          <a:p>
            <a:r>
              <a:rPr lang="en-GB" dirty="0" smtClean="0"/>
              <a:t>One risk at a time approach</a:t>
            </a:r>
            <a:endParaRPr lang="en-GB" dirty="0"/>
          </a:p>
        </p:txBody>
      </p:sp>
      <p:sp>
        <p:nvSpPr>
          <p:cNvPr id="3" name="Footer Placeholder 3"/>
          <p:cNvSpPr txBox="1">
            <a:spLocks/>
          </p:cNvSpPr>
          <p:nvPr/>
        </p:nvSpPr>
        <p:spPr bwMode="auto">
          <a:xfrm>
            <a:off x="183174" y="6621463"/>
            <a:ext cx="6098931" cy="13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A15A9EC5-B080-43E0-A55B-851328C77CE5}" type="slidenum">
              <a:rPr lang="en-GB" sz="800">
                <a:solidFill>
                  <a:srgbClr val="FFFFFF"/>
                </a:solidFill>
                <a:cs typeface="Arial" charset="0"/>
              </a:rPr>
              <a:pPr/>
              <a:t>13</a:t>
            </a:fld>
            <a:r>
              <a:rPr lang="en-GB" sz="800">
                <a:solidFill>
                  <a:srgbClr val="FFFFFF"/>
                </a:solidFill>
                <a:cs typeface="Arial" charset="0"/>
              </a:rPr>
              <a:t> 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One risk at a time</a:t>
            </a:r>
            <a:endParaRPr lang="sv-SE" dirty="0"/>
          </a:p>
        </p:txBody>
      </p:sp>
      <p:sp>
        <p:nvSpPr>
          <p:cNvPr id="8" name="TextBox 7"/>
          <p:cNvSpPr txBox="1"/>
          <p:nvPr/>
        </p:nvSpPr>
        <p:spPr>
          <a:xfrm>
            <a:off x="-36512" y="980729"/>
            <a:ext cx="2016224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sz="1600" b="1" dirty="0" smtClean="0"/>
          </a:p>
          <a:p>
            <a:pPr>
              <a:buFont typeface="Arial" pitchFamily="34" charset="0"/>
              <a:buChar char="•"/>
            </a:pPr>
            <a:endParaRPr lang="sv-SE" sz="1600" b="1" dirty="0" smtClean="0"/>
          </a:p>
          <a:p>
            <a:pPr>
              <a:buFont typeface="Arial" pitchFamily="34" charset="0"/>
              <a:buChar char="•"/>
            </a:pPr>
            <a:r>
              <a:rPr lang="sv-SE" sz="1600" b="1" dirty="0" smtClean="0"/>
              <a:t> </a:t>
            </a:r>
            <a:r>
              <a:rPr lang="sv-SE" sz="1600" b="1" dirty="0" err="1" smtClean="0"/>
              <a:t>Reserve</a:t>
            </a:r>
            <a:r>
              <a:rPr lang="sv-SE" sz="1600" b="1" dirty="0" smtClean="0"/>
              <a:t> Risk</a:t>
            </a:r>
          </a:p>
          <a:p>
            <a:pPr>
              <a:buFont typeface="Arial" pitchFamily="34" charset="0"/>
              <a:buChar char="•"/>
            </a:pPr>
            <a:endParaRPr lang="sv-SE" sz="1600" b="1" dirty="0" smtClean="0"/>
          </a:p>
          <a:p>
            <a:pPr>
              <a:buFont typeface="Arial" pitchFamily="34" charset="0"/>
              <a:buChar char="•"/>
            </a:pPr>
            <a:endParaRPr lang="sv-SE" sz="1600" b="1" dirty="0" smtClean="0"/>
          </a:p>
          <a:p>
            <a:pPr>
              <a:buFont typeface="Arial" pitchFamily="34" charset="0"/>
              <a:buChar char="•"/>
            </a:pPr>
            <a:endParaRPr lang="sv-SE" sz="1600" b="1" dirty="0" smtClean="0"/>
          </a:p>
          <a:p>
            <a:pPr>
              <a:buFont typeface="Arial" pitchFamily="34" charset="0"/>
              <a:buChar char="•"/>
            </a:pPr>
            <a:r>
              <a:rPr lang="sv-SE" sz="1600" b="1" dirty="0" smtClean="0"/>
              <a:t> UW Risk</a:t>
            </a:r>
          </a:p>
          <a:p>
            <a:pPr>
              <a:buFont typeface="Arial" pitchFamily="34" charset="0"/>
              <a:buChar char="•"/>
            </a:pPr>
            <a:endParaRPr lang="sv-SE" sz="1600" b="1" dirty="0" smtClean="0"/>
          </a:p>
          <a:p>
            <a:pPr>
              <a:buFont typeface="Arial" pitchFamily="34" charset="0"/>
              <a:buChar char="•"/>
            </a:pPr>
            <a:endParaRPr lang="sv-SE" sz="1600" b="1" dirty="0" smtClean="0"/>
          </a:p>
          <a:p>
            <a:endParaRPr lang="sv-SE" sz="1600" b="1" dirty="0" smtClean="0"/>
          </a:p>
          <a:p>
            <a:pPr>
              <a:buFont typeface="Arial" pitchFamily="34" charset="0"/>
              <a:buChar char="•"/>
            </a:pPr>
            <a:r>
              <a:rPr lang="sv-SE" sz="1600" b="1" dirty="0" smtClean="0"/>
              <a:t> </a:t>
            </a:r>
            <a:r>
              <a:rPr lang="sv-SE" sz="1600" b="1" dirty="0" err="1" smtClean="0"/>
              <a:t>Catastrophe</a:t>
            </a:r>
            <a:r>
              <a:rPr lang="sv-SE" sz="1600" b="1" dirty="0" smtClean="0"/>
              <a:t> Risk</a:t>
            </a:r>
          </a:p>
          <a:p>
            <a:pPr>
              <a:buFont typeface="Arial" pitchFamily="34" charset="0"/>
              <a:buChar char="•"/>
            </a:pPr>
            <a:endParaRPr lang="sv-SE" sz="1600" b="1" dirty="0" smtClean="0"/>
          </a:p>
          <a:p>
            <a:pPr>
              <a:buFont typeface="Arial" pitchFamily="34" charset="0"/>
              <a:buChar char="•"/>
            </a:pPr>
            <a:endParaRPr lang="sv-SE" sz="1600" b="1" dirty="0" smtClean="0"/>
          </a:p>
          <a:p>
            <a:pPr>
              <a:buFont typeface="Arial" pitchFamily="34" charset="0"/>
              <a:buChar char="•"/>
            </a:pPr>
            <a:endParaRPr lang="sv-SE" sz="1600" b="1" dirty="0" smtClean="0"/>
          </a:p>
          <a:p>
            <a:pPr>
              <a:buFont typeface="Arial" pitchFamily="34" charset="0"/>
              <a:buChar char="•"/>
            </a:pPr>
            <a:r>
              <a:rPr lang="sv-SE" sz="1600" b="1" dirty="0" smtClean="0"/>
              <a:t> Credit Risk</a:t>
            </a:r>
          </a:p>
          <a:p>
            <a:pPr>
              <a:buFont typeface="Arial" pitchFamily="34" charset="0"/>
              <a:buChar char="•"/>
            </a:pPr>
            <a:endParaRPr lang="sv-SE" sz="1600" b="1" dirty="0" smtClean="0"/>
          </a:p>
          <a:p>
            <a:pPr>
              <a:buFont typeface="Arial" pitchFamily="34" charset="0"/>
              <a:buChar char="•"/>
            </a:pPr>
            <a:endParaRPr lang="sv-SE" sz="1600" b="1" dirty="0" smtClean="0"/>
          </a:p>
          <a:p>
            <a:r>
              <a:rPr lang="sv-SE" sz="1600" b="1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sv-SE" sz="1600" b="1" dirty="0" smtClean="0"/>
              <a:t> Market Risk</a:t>
            </a:r>
          </a:p>
          <a:p>
            <a:endParaRPr lang="sv-SE" sz="1600" b="1" dirty="0" smtClean="0"/>
          </a:p>
          <a:p>
            <a:endParaRPr lang="sv-SE" sz="1600" b="1" dirty="0" smtClean="0"/>
          </a:p>
          <a:p>
            <a:endParaRPr lang="sv-SE" sz="1600" b="1" dirty="0" smtClean="0"/>
          </a:p>
          <a:p>
            <a:endParaRPr lang="sv-SE" sz="1600" b="1" dirty="0" smtClean="0"/>
          </a:p>
          <a:p>
            <a:endParaRPr lang="sv-SE" sz="1600" b="1" dirty="0" smtClean="0"/>
          </a:p>
          <a:p>
            <a:endParaRPr lang="sv-SE" sz="1600" b="1" dirty="0" smtClean="0"/>
          </a:p>
          <a:p>
            <a:endParaRPr lang="sv-SE" sz="1600" b="1" dirty="0" smtClean="0"/>
          </a:p>
          <a:p>
            <a:endParaRPr lang="sv-SE" sz="1600" b="1" dirty="0"/>
          </a:p>
        </p:txBody>
      </p:sp>
      <p:grpSp>
        <p:nvGrpSpPr>
          <p:cNvPr id="30" name="Group 29"/>
          <p:cNvGrpSpPr/>
          <p:nvPr/>
        </p:nvGrpSpPr>
        <p:grpSpPr>
          <a:xfrm>
            <a:off x="3875670" y="1184877"/>
            <a:ext cx="2741228" cy="4752528"/>
            <a:chOff x="3875670" y="1184877"/>
            <a:chExt cx="2741228" cy="4752528"/>
          </a:xfrm>
        </p:grpSpPr>
        <p:pic>
          <p:nvPicPr>
            <p:cNvPr id="43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995936" y="3717032"/>
              <a:ext cx="2620962" cy="319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8" name="Right Brace 47"/>
            <p:cNvSpPr/>
            <p:nvPr/>
          </p:nvSpPr>
          <p:spPr bwMode="auto">
            <a:xfrm>
              <a:off x="3875670" y="1184877"/>
              <a:ext cx="360040" cy="4752528"/>
            </a:xfrm>
            <a:prstGeom prst="righ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  <a:cs typeface="Times New Roman" pitchFamily="18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4355976" y="3356992"/>
              <a:ext cx="10801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 Copula:</a:t>
              </a:r>
              <a:endParaRPr lang="en-GB" dirty="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1907704" y="1122421"/>
            <a:ext cx="1944216" cy="4829182"/>
            <a:chOff x="1907704" y="1122421"/>
            <a:chExt cx="1944216" cy="4829182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483768" y="1122421"/>
              <a:ext cx="1368152" cy="7944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pSp>
          <p:nvGrpSpPr>
            <p:cNvPr id="32" name="Group 31"/>
            <p:cNvGrpSpPr/>
            <p:nvPr/>
          </p:nvGrpSpPr>
          <p:grpSpPr>
            <a:xfrm>
              <a:off x="1907704" y="1484784"/>
              <a:ext cx="1944216" cy="4466819"/>
              <a:chOff x="1907704" y="1484784"/>
              <a:chExt cx="1944216" cy="4466819"/>
            </a:xfrm>
          </p:grpSpPr>
          <p:sp>
            <p:nvSpPr>
              <p:cNvPr id="33" name="Right Arrow 32"/>
              <p:cNvSpPr/>
              <p:nvPr/>
            </p:nvSpPr>
            <p:spPr bwMode="auto">
              <a:xfrm>
                <a:off x="1907704" y="1484784"/>
                <a:ext cx="504056" cy="360040"/>
              </a:xfrm>
              <a:prstGeom prst="rightArrow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2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ＭＳ Ｐゴシック" pitchFamily="34" charset="-128"/>
                  <a:cs typeface="Times New Roman" pitchFamily="18" charset="0"/>
                </a:endParaRPr>
              </a:p>
            </p:txBody>
          </p:sp>
          <p:pic>
            <p:nvPicPr>
              <p:cNvPr id="39" name="Picture 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2483768" y="2204864"/>
                <a:ext cx="1368152" cy="7944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40" name="Picture 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2483768" y="3212976"/>
                <a:ext cx="1368152" cy="7944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41" name="Picture 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2483768" y="4149080"/>
                <a:ext cx="1368152" cy="7944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42" name="Picture 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2483768" y="5157192"/>
                <a:ext cx="1368152" cy="7944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17" name="Right Arrow 16"/>
              <p:cNvSpPr/>
              <p:nvPr/>
            </p:nvSpPr>
            <p:spPr bwMode="auto">
              <a:xfrm>
                <a:off x="1907704" y="2420888"/>
                <a:ext cx="504056" cy="360040"/>
              </a:xfrm>
              <a:prstGeom prst="rightArrow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2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ＭＳ Ｐゴシック" pitchFamily="34" charset="-128"/>
                  <a:cs typeface="Times New Roman" pitchFamily="18" charset="0"/>
                </a:endParaRPr>
              </a:p>
            </p:txBody>
          </p:sp>
          <p:sp>
            <p:nvSpPr>
              <p:cNvPr id="18" name="Right Arrow 17"/>
              <p:cNvSpPr/>
              <p:nvPr/>
            </p:nvSpPr>
            <p:spPr bwMode="auto">
              <a:xfrm>
                <a:off x="1907704" y="3429000"/>
                <a:ext cx="504056" cy="360040"/>
              </a:xfrm>
              <a:prstGeom prst="rightArrow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2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ＭＳ Ｐゴシック" pitchFamily="34" charset="-128"/>
                  <a:cs typeface="Times New Roman" pitchFamily="18" charset="0"/>
                </a:endParaRPr>
              </a:p>
            </p:txBody>
          </p:sp>
          <p:sp>
            <p:nvSpPr>
              <p:cNvPr id="19" name="Right Arrow 18"/>
              <p:cNvSpPr/>
              <p:nvPr/>
            </p:nvSpPr>
            <p:spPr bwMode="auto">
              <a:xfrm>
                <a:off x="1907704" y="4365104"/>
                <a:ext cx="504056" cy="360040"/>
              </a:xfrm>
              <a:prstGeom prst="rightArrow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2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ＭＳ Ｐゴシック" pitchFamily="34" charset="-128"/>
                  <a:cs typeface="Times New Roman" pitchFamily="18" charset="0"/>
                </a:endParaRPr>
              </a:p>
            </p:txBody>
          </p:sp>
          <p:sp>
            <p:nvSpPr>
              <p:cNvPr id="20" name="Right Arrow 19"/>
              <p:cNvSpPr/>
              <p:nvPr/>
            </p:nvSpPr>
            <p:spPr bwMode="auto">
              <a:xfrm>
                <a:off x="1907704" y="5373216"/>
                <a:ext cx="504056" cy="360040"/>
              </a:xfrm>
              <a:prstGeom prst="rightArrow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2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ＭＳ Ｐゴシック" pitchFamily="34" charset="-128"/>
                  <a:cs typeface="Times New Roman" pitchFamily="18" charset="0"/>
                </a:endParaRPr>
              </a:p>
            </p:txBody>
          </p:sp>
        </p:grpSp>
      </p:grpSp>
      <p:grpSp>
        <p:nvGrpSpPr>
          <p:cNvPr id="31" name="Group 30"/>
          <p:cNvGrpSpPr/>
          <p:nvPr/>
        </p:nvGrpSpPr>
        <p:grpSpPr>
          <a:xfrm>
            <a:off x="6372200" y="2555612"/>
            <a:ext cx="2652421" cy="1627102"/>
            <a:chOff x="6372200" y="2555612"/>
            <a:chExt cx="2652421" cy="1627102"/>
          </a:xfrm>
        </p:grpSpPr>
        <p:sp>
          <p:nvSpPr>
            <p:cNvPr id="21" name="Right Arrow 20"/>
            <p:cNvSpPr/>
            <p:nvPr/>
          </p:nvSpPr>
          <p:spPr bwMode="auto">
            <a:xfrm>
              <a:off x="6372200" y="3356992"/>
              <a:ext cx="504056" cy="36004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pitchFamily="34" charset="-128"/>
                <a:cs typeface="Times New Roman" pitchFamily="18" charset="0"/>
              </a:endParaRPr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6900893" y="2555612"/>
              <a:ext cx="2123728" cy="1627102"/>
              <a:chOff x="6900893" y="2555612"/>
              <a:chExt cx="2123728" cy="1627102"/>
            </a:xfrm>
          </p:grpSpPr>
          <p:pic>
            <p:nvPicPr>
              <p:cNvPr id="1030" name="Picture 6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6900893" y="2924944"/>
                <a:ext cx="2123728" cy="12577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28" name="Rectangle 27"/>
              <p:cNvSpPr/>
              <p:nvPr/>
            </p:nvSpPr>
            <p:spPr>
              <a:xfrm>
                <a:off x="7028816" y="2555612"/>
                <a:ext cx="185178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sv-SE" b="1" dirty="0" smtClean="0"/>
                  <a:t>Change in BOF</a:t>
                </a:r>
                <a:endParaRPr lang="sv-SE" dirty="0"/>
              </a:p>
            </p:txBody>
          </p:sp>
        </p:grpSp>
      </p:grpSp>
      <p:sp>
        <p:nvSpPr>
          <p:cNvPr id="25" name="Footer Placeholder 3"/>
          <p:cNvSpPr txBox="1">
            <a:spLocks/>
          </p:cNvSpPr>
          <p:nvPr/>
        </p:nvSpPr>
        <p:spPr bwMode="auto">
          <a:xfrm>
            <a:off x="183174" y="6621463"/>
            <a:ext cx="6098931" cy="13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A15A9EC5-B080-43E0-A55B-851328C77CE5}" type="slidenum">
              <a:rPr lang="en-GB" sz="800">
                <a:solidFill>
                  <a:srgbClr val="FFFFFF"/>
                </a:solidFill>
                <a:cs typeface="Arial" charset="0"/>
              </a:rPr>
              <a:pPr/>
              <a:t>14</a:t>
            </a:fld>
            <a:r>
              <a:rPr lang="en-GB" sz="800">
                <a:solidFill>
                  <a:srgbClr val="FFFFFF"/>
                </a:solidFill>
                <a:cs typeface="Arial" charset="0"/>
              </a:rPr>
              <a:t> 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7951450" y="4074113"/>
            <a:ext cx="792088" cy="654515"/>
            <a:chOff x="7236296" y="4088468"/>
            <a:chExt cx="792088" cy="654515"/>
          </a:xfrm>
        </p:grpSpPr>
        <p:cxnSp>
          <p:nvCxnSpPr>
            <p:cNvPr id="27" name="Straight Arrow Connector 26"/>
            <p:cNvCxnSpPr/>
            <p:nvPr/>
          </p:nvCxnSpPr>
          <p:spPr bwMode="auto">
            <a:xfrm flipV="1">
              <a:off x="7573544" y="4088468"/>
              <a:ext cx="72008" cy="28803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4" name="TextBox 33"/>
            <p:cNvSpPr txBox="1"/>
            <p:nvPr/>
          </p:nvSpPr>
          <p:spPr>
            <a:xfrm>
              <a:off x="7236296" y="4373651"/>
              <a:ext cx="7920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 smtClean="0"/>
                <a:t>SCR</a:t>
              </a:r>
              <a:endParaRPr lang="sv-SE" dirty="0"/>
            </a:p>
          </p:txBody>
        </p:sp>
      </p:grp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6712" y="2046290"/>
            <a:ext cx="8381752" cy="777875"/>
          </a:xfrm>
        </p:spPr>
        <p:txBody>
          <a:bodyPr/>
          <a:lstStyle/>
          <a:p>
            <a:r>
              <a:rPr lang="en-GB" dirty="0" smtClean="0"/>
              <a:t>Cash flow approach</a:t>
            </a:r>
            <a:endParaRPr lang="en-GB" dirty="0"/>
          </a:p>
        </p:txBody>
      </p:sp>
      <p:sp>
        <p:nvSpPr>
          <p:cNvPr id="3" name="Footer Placeholder 3"/>
          <p:cNvSpPr txBox="1">
            <a:spLocks/>
          </p:cNvSpPr>
          <p:nvPr/>
        </p:nvSpPr>
        <p:spPr bwMode="auto">
          <a:xfrm>
            <a:off x="183174" y="6621463"/>
            <a:ext cx="6098931" cy="13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A15A9EC5-B080-43E0-A55B-851328C77CE5}" type="slidenum">
              <a:rPr lang="en-GB" sz="800">
                <a:solidFill>
                  <a:srgbClr val="FFFFFF"/>
                </a:solidFill>
                <a:cs typeface="Arial" charset="0"/>
              </a:rPr>
              <a:pPr/>
              <a:t>15</a:t>
            </a:fld>
            <a:r>
              <a:rPr lang="en-GB" sz="800">
                <a:solidFill>
                  <a:srgbClr val="FFFFFF"/>
                </a:solidFill>
                <a:cs typeface="Arial" charset="0"/>
              </a:rPr>
              <a:t> 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igloo</a:t>
            </a:r>
            <a:endParaRPr lang="sv-SE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83174" y="6621463"/>
            <a:ext cx="6098931" cy="13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A15A9EC5-B080-43E0-A55B-851328C77CE5}" type="slidenum">
              <a:rPr lang="en-GB" sz="800">
                <a:solidFill>
                  <a:srgbClr val="FFFFFF"/>
                </a:solidFill>
                <a:cs typeface="Arial" charset="0"/>
              </a:rPr>
              <a:pPr/>
              <a:t>16</a:t>
            </a:fld>
            <a:r>
              <a:rPr lang="en-GB" sz="800">
                <a:solidFill>
                  <a:srgbClr val="FFFFFF"/>
                </a:solidFill>
                <a:cs typeface="Arial" charset="0"/>
              </a:rPr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047237"/>
            <a:ext cx="8151477" cy="5090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Cash flow approach</a:t>
            </a:r>
            <a:endParaRPr lang="sv-SE" dirty="0"/>
          </a:p>
        </p:txBody>
      </p:sp>
      <p:sp>
        <p:nvSpPr>
          <p:cNvPr id="8" name="TextBox 7"/>
          <p:cNvSpPr txBox="1"/>
          <p:nvPr/>
        </p:nvSpPr>
        <p:spPr>
          <a:xfrm>
            <a:off x="-36512" y="980729"/>
            <a:ext cx="2016224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sz="1600" b="1" dirty="0" smtClean="0"/>
          </a:p>
          <a:p>
            <a:pPr>
              <a:buFont typeface="Arial" pitchFamily="34" charset="0"/>
              <a:buChar char="•"/>
            </a:pPr>
            <a:endParaRPr lang="sv-SE" sz="1600" b="1" dirty="0" smtClean="0"/>
          </a:p>
          <a:p>
            <a:pPr>
              <a:buFont typeface="Arial" pitchFamily="34" charset="0"/>
              <a:buChar char="•"/>
            </a:pPr>
            <a:r>
              <a:rPr lang="sv-SE" sz="1600" b="1" dirty="0" smtClean="0"/>
              <a:t> </a:t>
            </a:r>
            <a:r>
              <a:rPr lang="sv-SE" sz="1600" b="1" dirty="0" err="1" smtClean="0"/>
              <a:t>Reserve</a:t>
            </a:r>
            <a:r>
              <a:rPr lang="sv-SE" sz="1600" b="1" dirty="0" smtClean="0"/>
              <a:t> Risk</a:t>
            </a:r>
          </a:p>
          <a:p>
            <a:pPr>
              <a:buFont typeface="Arial" pitchFamily="34" charset="0"/>
              <a:buChar char="•"/>
            </a:pPr>
            <a:endParaRPr lang="sv-SE" sz="1600" b="1" dirty="0" smtClean="0"/>
          </a:p>
          <a:p>
            <a:pPr>
              <a:buFont typeface="Arial" pitchFamily="34" charset="0"/>
              <a:buChar char="•"/>
            </a:pPr>
            <a:endParaRPr lang="sv-SE" sz="1600" b="1" dirty="0" smtClean="0"/>
          </a:p>
          <a:p>
            <a:pPr>
              <a:buFont typeface="Arial" pitchFamily="34" charset="0"/>
              <a:buChar char="•"/>
            </a:pPr>
            <a:endParaRPr lang="sv-SE" sz="1600" b="1" dirty="0" smtClean="0"/>
          </a:p>
          <a:p>
            <a:pPr>
              <a:buFont typeface="Arial" pitchFamily="34" charset="0"/>
              <a:buChar char="•"/>
            </a:pPr>
            <a:r>
              <a:rPr lang="sv-SE" sz="1600" b="1" dirty="0" smtClean="0"/>
              <a:t> UW Risk</a:t>
            </a:r>
          </a:p>
          <a:p>
            <a:pPr>
              <a:buFont typeface="Arial" pitchFamily="34" charset="0"/>
              <a:buChar char="•"/>
            </a:pPr>
            <a:endParaRPr lang="sv-SE" sz="1600" b="1" dirty="0" smtClean="0"/>
          </a:p>
          <a:p>
            <a:pPr>
              <a:buFont typeface="Arial" pitchFamily="34" charset="0"/>
              <a:buChar char="•"/>
            </a:pPr>
            <a:endParaRPr lang="sv-SE" sz="1600" b="1" dirty="0" smtClean="0"/>
          </a:p>
          <a:p>
            <a:endParaRPr lang="sv-SE" sz="1600" b="1" dirty="0" smtClean="0"/>
          </a:p>
          <a:p>
            <a:pPr>
              <a:buFont typeface="Arial" pitchFamily="34" charset="0"/>
              <a:buChar char="•"/>
            </a:pPr>
            <a:r>
              <a:rPr lang="sv-SE" sz="1600" b="1" dirty="0" smtClean="0"/>
              <a:t> </a:t>
            </a:r>
            <a:r>
              <a:rPr lang="sv-SE" sz="1600" b="1" dirty="0" err="1" smtClean="0"/>
              <a:t>Catastrophe</a:t>
            </a:r>
            <a:r>
              <a:rPr lang="sv-SE" sz="1600" b="1" dirty="0" smtClean="0"/>
              <a:t> Risk</a:t>
            </a:r>
          </a:p>
          <a:p>
            <a:pPr>
              <a:buFont typeface="Arial" pitchFamily="34" charset="0"/>
              <a:buChar char="•"/>
            </a:pPr>
            <a:endParaRPr lang="sv-SE" sz="1600" b="1" dirty="0" smtClean="0"/>
          </a:p>
          <a:p>
            <a:pPr>
              <a:buFont typeface="Arial" pitchFamily="34" charset="0"/>
              <a:buChar char="•"/>
            </a:pPr>
            <a:endParaRPr lang="sv-SE" sz="1600" b="1" dirty="0" smtClean="0"/>
          </a:p>
          <a:p>
            <a:pPr>
              <a:buFont typeface="Arial" pitchFamily="34" charset="0"/>
              <a:buChar char="•"/>
            </a:pPr>
            <a:endParaRPr lang="sv-SE" sz="1600" b="1" dirty="0" smtClean="0"/>
          </a:p>
          <a:p>
            <a:pPr>
              <a:buFont typeface="Arial" pitchFamily="34" charset="0"/>
              <a:buChar char="•"/>
            </a:pPr>
            <a:r>
              <a:rPr lang="sv-SE" sz="1600" b="1" dirty="0" smtClean="0"/>
              <a:t> Credit Risk</a:t>
            </a:r>
          </a:p>
          <a:p>
            <a:pPr>
              <a:buFont typeface="Arial" pitchFamily="34" charset="0"/>
              <a:buChar char="•"/>
            </a:pPr>
            <a:endParaRPr lang="sv-SE" sz="1600" b="1" dirty="0" smtClean="0"/>
          </a:p>
          <a:p>
            <a:pPr>
              <a:buFont typeface="Arial" pitchFamily="34" charset="0"/>
              <a:buChar char="•"/>
            </a:pPr>
            <a:endParaRPr lang="sv-SE" sz="1600" b="1" dirty="0" smtClean="0"/>
          </a:p>
          <a:p>
            <a:r>
              <a:rPr lang="sv-SE" sz="1600" b="1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sv-SE" sz="1600" b="1" dirty="0" smtClean="0"/>
              <a:t> Market Risk</a:t>
            </a:r>
          </a:p>
          <a:p>
            <a:endParaRPr lang="sv-SE" sz="1600" b="1" dirty="0" smtClean="0"/>
          </a:p>
          <a:p>
            <a:endParaRPr lang="sv-SE" sz="1600" b="1" dirty="0" smtClean="0"/>
          </a:p>
          <a:p>
            <a:endParaRPr lang="sv-SE" sz="1600" b="1" dirty="0" smtClean="0"/>
          </a:p>
          <a:p>
            <a:endParaRPr lang="sv-SE" sz="1600" b="1" dirty="0" smtClean="0"/>
          </a:p>
          <a:p>
            <a:endParaRPr lang="sv-SE" sz="1600" b="1" dirty="0" smtClean="0"/>
          </a:p>
          <a:p>
            <a:endParaRPr lang="sv-SE" sz="1600" b="1" dirty="0" smtClean="0"/>
          </a:p>
          <a:p>
            <a:endParaRPr lang="sv-SE" sz="1600" b="1" dirty="0" smtClean="0"/>
          </a:p>
          <a:p>
            <a:endParaRPr lang="sv-SE" sz="1600" b="1" dirty="0"/>
          </a:p>
        </p:txBody>
      </p:sp>
      <p:grpSp>
        <p:nvGrpSpPr>
          <p:cNvPr id="3" name="Group 29"/>
          <p:cNvGrpSpPr/>
          <p:nvPr/>
        </p:nvGrpSpPr>
        <p:grpSpPr>
          <a:xfrm>
            <a:off x="3875670" y="1184877"/>
            <a:ext cx="2424522" cy="4752528"/>
            <a:chOff x="3875670" y="1184877"/>
            <a:chExt cx="2424522" cy="4752528"/>
          </a:xfrm>
        </p:grpSpPr>
        <p:sp>
          <p:nvSpPr>
            <p:cNvPr id="48" name="Right Brace 47"/>
            <p:cNvSpPr/>
            <p:nvPr/>
          </p:nvSpPr>
          <p:spPr bwMode="auto">
            <a:xfrm>
              <a:off x="3875670" y="1184877"/>
              <a:ext cx="360040" cy="4752528"/>
            </a:xfrm>
            <a:prstGeom prst="righ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  <a:cs typeface="Times New Roman" pitchFamily="18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4355976" y="3356992"/>
              <a:ext cx="19442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 smtClean="0"/>
                <a:t>Dependent through cash flow</a:t>
              </a:r>
              <a:endParaRPr lang="en-GB" sz="1400" dirty="0"/>
            </a:p>
          </p:txBody>
        </p:sp>
      </p:grpSp>
      <p:grpSp>
        <p:nvGrpSpPr>
          <p:cNvPr id="4" name="Group 37"/>
          <p:cNvGrpSpPr/>
          <p:nvPr/>
        </p:nvGrpSpPr>
        <p:grpSpPr>
          <a:xfrm>
            <a:off x="1907704" y="1122421"/>
            <a:ext cx="1944216" cy="4829182"/>
            <a:chOff x="1907704" y="1122421"/>
            <a:chExt cx="1944216" cy="4829182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83768" y="1122421"/>
              <a:ext cx="1368152" cy="7944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pSp>
          <p:nvGrpSpPr>
            <p:cNvPr id="5" name="Group 31"/>
            <p:cNvGrpSpPr/>
            <p:nvPr/>
          </p:nvGrpSpPr>
          <p:grpSpPr>
            <a:xfrm>
              <a:off x="1907704" y="1484784"/>
              <a:ext cx="1944216" cy="4466819"/>
              <a:chOff x="1907704" y="1484784"/>
              <a:chExt cx="1944216" cy="4466819"/>
            </a:xfrm>
          </p:grpSpPr>
          <p:sp>
            <p:nvSpPr>
              <p:cNvPr id="33" name="Right Arrow 32"/>
              <p:cNvSpPr/>
              <p:nvPr/>
            </p:nvSpPr>
            <p:spPr bwMode="auto">
              <a:xfrm>
                <a:off x="1907704" y="1484784"/>
                <a:ext cx="504056" cy="360040"/>
              </a:xfrm>
              <a:prstGeom prst="rightArrow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2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ＭＳ Ｐゴシック" pitchFamily="34" charset="-128"/>
                  <a:cs typeface="Times New Roman" pitchFamily="18" charset="0"/>
                </a:endParaRPr>
              </a:p>
            </p:txBody>
          </p:sp>
          <p:pic>
            <p:nvPicPr>
              <p:cNvPr id="39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483768" y="2204864"/>
                <a:ext cx="1368152" cy="7944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40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483768" y="3212976"/>
                <a:ext cx="1368152" cy="7944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41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483768" y="4149080"/>
                <a:ext cx="1368152" cy="7944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42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483768" y="5157192"/>
                <a:ext cx="1368152" cy="7944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17" name="Right Arrow 16"/>
              <p:cNvSpPr/>
              <p:nvPr/>
            </p:nvSpPr>
            <p:spPr bwMode="auto">
              <a:xfrm>
                <a:off x="1907704" y="2420888"/>
                <a:ext cx="504056" cy="360040"/>
              </a:xfrm>
              <a:prstGeom prst="rightArrow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2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ＭＳ Ｐゴシック" pitchFamily="34" charset="-128"/>
                  <a:cs typeface="Times New Roman" pitchFamily="18" charset="0"/>
                </a:endParaRPr>
              </a:p>
            </p:txBody>
          </p:sp>
          <p:sp>
            <p:nvSpPr>
              <p:cNvPr id="18" name="Right Arrow 17"/>
              <p:cNvSpPr/>
              <p:nvPr/>
            </p:nvSpPr>
            <p:spPr bwMode="auto">
              <a:xfrm>
                <a:off x="1907704" y="3429000"/>
                <a:ext cx="504056" cy="360040"/>
              </a:xfrm>
              <a:prstGeom prst="rightArrow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2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ＭＳ Ｐゴシック" pitchFamily="34" charset="-128"/>
                  <a:cs typeface="Times New Roman" pitchFamily="18" charset="0"/>
                </a:endParaRPr>
              </a:p>
            </p:txBody>
          </p:sp>
          <p:sp>
            <p:nvSpPr>
              <p:cNvPr id="19" name="Right Arrow 18"/>
              <p:cNvSpPr/>
              <p:nvPr/>
            </p:nvSpPr>
            <p:spPr bwMode="auto">
              <a:xfrm>
                <a:off x="1907704" y="4365104"/>
                <a:ext cx="504056" cy="360040"/>
              </a:xfrm>
              <a:prstGeom prst="rightArrow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2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ＭＳ Ｐゴシック" pitchFamily="34" charset="-128"/>
                  <a:cs typeface="Times New Roman" pitchFamily="18" charset="0"/>
                </a:endParaRPr>
              </a:p>
            </p:txBody>
          </p:sp>
          <p:sp>
            <p:nvSpPr>
              <p:cNvPr id="20" name="Right Arrow 19"/>
              <p:cNvSpPr/>
              <p:nvPr/>
            </p:nvSpPr>
            <p:spPr bwMode="auto">
              <a:xfrm>
                <a:off x="1907704" y="5373216"/>
                <a:ext cx="504056" cy="360040"/>
              </a:xfrm>
              <a:prstGeom prst="rightArrow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2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ＭＳ Ｐゴシック" pitchFamily="34" charset="-128"/>
                  <a:cs typeface="Times New Roman" pitchFamily="18" charset="0"/>
                </a:endParaRPr>
              </a:p>
            </p:txBody>
          </p:sp>
        </p:grpSp>
      </p:grpSp>
      <p:grpSp>
        <p:nvGrpSpPr>
          <p:cNvPr id="6" name="Group 30"/>
          <p:cNvGrpSpPr/>
          <p:nvPr/>
        </p:nvGrpSpPr>
        <p:grpSpPr>
          <a:xfrm>
            <a:off x="6372200" y="2555612"/>
            <a:ext cx="2652421" cy="1627102"/>
            <a:chOff x="6372200" y="2555612"/>
            <a:chExt cx="2652421" cy="1627102"/>
          </a:xfrm>
        </p:grpSpPr>
        <p:sp>
          <p:nvSpPr>
            <p:cNvPr id="21" name="Right Arrow 20"/>
            <p:cNvSpPr/>
            <p:nvPr/>
          </p:nvSpPr>
          <p:spPr bwMode="auto">
            <a:xfrm>
              <a:off x="6372200" y="3356992"/>
              <a:ext cx="504056" cy="36004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pitchFamily="34" charset="-128"/>
                <a:cs typeface="Times New Roman" pitchFamily="18" charset="0"/>
              </a:endParaRPr>
            </a:p>
          </p:txBody>
        </p:sp>
        <p:grpSp>
          <p:nvGrpSpPr>
            <p:cNvPr id="7" name="Group 28"/>
            <p:cNvGrpSpPr/>
            <p:nvPr/>
          </p:nvGrpSpPr>
          <p:grpSpPr>
            <a:xfrm>
              <a:off x="6900893" y="2555612"/>
              <a:ext cx="2123728" cy="1627102"/>
              <a:chOff x="6900893" y="2555612"/>
              <a:chExt cx="2123728" cy="1627102"/>
            </a:xfrm>
          </p:grpSpPr>
          <p:pic>
            <p:nvPicPr>
              <p:cNvPr id="1030" name="Picture 6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6900893" y="2924944"/>
                <a:ext cx="2123728" cy="12577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28" name="Rectangle 27"/>
              <p:cNvSpPr/>
              <p:nvPr/>
            </p:nvSpPr>
            <p:spPr>
              <a:xfrm>
                <a:off x="7028816" y="2555612"/>
                <a:ext cx="185178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sv-SE" b="1" dirty="0" smtClean="0"/>
                  <a:t>Change in BOF</a:t>
                </a:r>
                <a:endParaRPr lang="sv-SE" dirty="0"/>
              </a:p>
            </p:txBody>
          </p:sp>
        </p:grpSp>
      </p:grpSp>
      <p:sp>
        <p:nvSpPr>
          <p:cNvPr id="24" name="Footer Placeholder 3"/>
          <p:cNvSpPr txBox="1">
            <a:spLocks/>
          </p:cNvSpPr>
          <p:nvPr/>
        </p:nvSpPr>
        <p:spPr bwMode="auto">
          <a:xfrm>
            <a:off x="183174" y="6621463"/>
            <a:ext cx="6098931" cy="13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A15A9EC5-B080-43E0-A55B-851328C77CE5}" type="slidenum">
              <a:rPr lang="en-GB" sz="800">
                <a:solidFill>
                  <a:srgbClr val="FFFFFF"/>
                </a:solidFill>
                <a:cs typeface="Arial" charset="0"/>
              </a:rPr>
              <a:pPr/>
              <a:t>17</a:t>
            </a:fld>
            <a:r>
              <a:rPr lang="en-GB" sz="800">
                <a:solidFill>
                  <a:srgbClr val="FFFFFF"/>
                </a:solidFill>
                <a:cs typeface="Arial" charset="0"/>
              </a:rPr>
              <a:t> 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Questions?</a:t>
            </a:r>
            <a:endParaRPr lang="en-GB" dirty="0"/>
          </a:p>
        </p:txBody>
      </p:sp>
      <p:pic>
        <p:nvPicPr>
          <p:cNvPr id="1026" name="Picture 2" descr="C:\Users\a81902\Desktop\untitl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3861048"/>
            <a:ext cx="2314575" cy="197167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agenda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Who are we?</a:t>
            </a:r>
          </a:p>
          <a:p>
            <a:endParaRPr lang="en-GB" sz="2000" dirty="0" smtClean="0"/>
          </a:p>
          <a:p>
            <a:r>
              <a:rPr lang="en-GB" sz="2000" dirty="0" smtClean="0"/>
              <a:t>Introduction</a:t>
            </a:r>
          </a:p>
          <a:p>
            <a:endParaRPr lang="en-GB" sz="2000" dirty="0" smtClean="0"/>
          </a:p>
          <a:p>
            <a:r>
              <a:rPr lang="en-GB" sz="2000" dirty="0" smtClean="0"/>
              <a:t>Modelling one risk at a time</a:t>
            </a:r>
          </a:p>
          <a:p>
            <a:endParaRPr lang="en-GB" sz="2000" dirty="0" smtClean="0"/>
          </a:p>
          <a:p>
            <a:r>
              <a:rPr lang="en-GB" sz="2000" dirty="0" smtClean="0"/>
              <a:t>Modelling through a cash flow approach</a:t>
            </a:r>
          </a:p>
          <a:p>
            <a:endParaRPr lang="en-GB" sz="2000" dirty="0" smtClean="0"/>
          </a:p>
          <a:p>
            <a:r>
              <a:rPr lang="en-GB" sz="2000" dirty="0" smtClean="0"/>
              <a:t>Excel Example</a:t>
            </a:r>
          </a:p>
        </p:txBody>
      </p:sp>
      <p:pic>
        <p:nvPicPr>
          <p:cNvPr id="2050" name="Picture 2" descr="C:\Users\a81902\Desktop\Interior-Dia-Pagin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91801" y="4016939"/>
            <a:ext cx="2876273" cy="210527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Who are </a:t>
            </a:r>
            <a:r>
              <a:rPr lang="sv-SE" dirty="0" err="1" smtClean="0"/>
              <a:t>we</a:t>
            </a:r>
            <a:r>
              <a:rPr lang="sv-SE" dirty="0" smtClean="0"/>
              <a:t>?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sz="2000" dirty="0" smtClean="0"/>
          </a:p>
          <a:p>
            <a:endParaRPr lang="sv-SE" sz="2000" dirty="0" smtClean="0"/>
          </a:p>
          <a:p>
            <a:endParaRPr lang="sv-SE" sz="2000" dirty="0" smtClean="0"/>
          </a:p>
          <a:p>
            <a:endParaRPr lang="sv-SE" sz="2000" dirty="0" smtClean="0"/>
          </a:p>
          <a:p>
            <a:endParaRPr lang="sv-SE" sz="2000" dirty="0" smtClean="0"/>
          </a:p>
          <a:p>
            <a:endParaRPr lang="sv-SE" sz="2000" dirty="0" smtClean="0"/>
          </a:p>
          <a:p>
            <a:endParaRPr lang="sv-SE" sz="2000" dirty="0" smtClean="0"/>
          </a:p>
          <a:p>
            <a:endParaRPr lang="sv-SE" sz="2000" dirty="0" smtClean="0"/>
          </a:p>
          <a:p>
            <a:r>
              <a:rPr lang="sv-SE" sz="2000" dirty="0" smtClean="0"/>
              <a:t>… and the </a:t>
            </a:r>
            <a:r>
              <a:rPr lang="sv-SE" sz="2000" dirty="0" err="1" smtClean="0"/>
              <a:t>short</a:t>
            </a:r>
            <a:r>
              <a:rPr lang="sv-SE" sz="2000" dirty="0" smtClean="0"/>
              <a:t> story </a:t>
            </a:r>
            <a:r>
              <a:rPr lang="sv-SE" sz="2000" dirty="0" err="1" smtClean="0"/>
              <a:t>about</a:t>
            </a:r>
            <a:r>
              <a:rPr lang="sv-SE" sz="2000" dirty="0" smtClean="0"/>
              <a:t> Trygg-Hansa</a:t>
            </a:r>
            <a:endParaRPr lang="sv-SE" sz="2000" dirty="0"/>
          </a:p>
        </p:txBody>
      </p:sp>
      <p:pic>
        <p:nvPicPr>
          <p:cNvPr id="4" name="Picture 3" descr="A7993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1412776"/>
            <a:ext cx="1296144" cy="1728192"/>
          </a:xfrm>
          <a:prstGeom prst="rect">
            <a:avLst/>
          </a:prstGeom>
        </p:spPr>
      </p:pic>
      <p:pic>
        <p:nvPicPr>
          <p:cNvPr id="5" name="Picture 4" descr="A8190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65557" y="1328135"/>
            <a:ext cx="1358771" cy="1808634"/>
          </a:xfrm>
          <a:prstGeom prst="rect">
            <a:avLst/>
          </a:prstGeom>
        </p:spPr>
      </p:pic>
    </p:spTree>
  </p:cSld>
  <p:clrMapOvr>
    <a:masterClrMapping/>
  </p:clrMapOvr>
  <p:transition spd="slow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Seemingly</a:t>
            </a:r>
            <a:r>
              <a:rPr lang="sv-SE" dirty="0" smtClean="0"/>
              <a:t> </a:t>
            </a:r>
            <a:r>
              <a:rPr lang="sv-SE" dirty="0" err="1" smtClean="0"/>
              <a:t>random</a:t>
            </a:r>
            <a:r>
              <a:rPr lang="sv-SE" dirty="0" smtClean="0"/>
              <a:t> </a:t>
            </a:r>
            <a:r>
              <a:rPr lang="sv-SE" dirty="0" err="1" smtClean="0"/>
              <a:t>Numbers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sv-SE" sz="1800" dirty="0" smtClean="0"/>
              <a:t>41</a:t>
            </a:r>
          </a:p>
          <a:p>
            <a:pPr algn="ctr">
              <a:buNone/>
            </a:pPr>
            <a:r>
              <a:rPr lang="sv-SE" sz="1800" dirty="0" smtClean="0"/>
              <a:t>13, 10, 9, 0</a:t>
            </a:r>
          </a:p>
          <a:p>
            <a:pPr algn="ctr">
              <a:buNone/>
            </a:pPr>
            <a:r>
              <a:rPr lang="sv-SE" sz="1800" dirty="0" smtClean="0"/>
              <a:t>33</a:t>
            </a:r>
          </a:p>
          <a:p>
            <a:pPr algn="ctr">
              <a:buNone/>
            </a:pPr>
            <a:endParaRPr lang="sv-SE" sz="1800" dirty="0" smtClean="0"/>
          </a:p>
          <a:p>
            <a:pPr algn="ctr">
              <a:buNone/>
            </a:pPr>
            <a:r>
              <a:rPr lang="sv-SE" sz="1800" dirty="0" smtClean="0"/>
              <a:t>15</a:t>
            </a:r>
          </a:p>
          <a:p>
            <a:pPr algn="ctr">
              <a:buNone/>
            </a:pPr>
            <a:r>
              <a:rPr lang="sv-SE" sz="1800" dirty="0" smtClean="0"/>
              <a:t>11</a:t>
            </a:r>
          </a:p>
          <a:p>
            <a:pPr algn="ctr">
              <a:buNone/>
            </a:pPr>
            <a:r>
              <a:rPr lang="sv-SE" sz="1800" dirty="0" smtClean="0"/>
              <a:t>6</a:t>
            </a:r>
          </a:p>
          <a:p>
            <a:pPr algn="ctr">
              <a:buNone/>
            </a:pPr>
            <a:endParaRPr lang="sv-SE" sz="1800" dirty="0" smtClean="0"/>
          </a:p>
          <a:p>
            <a:pPr algn="ctr">
              <a:buNone/>
            </a:pPr>
            <a:r>
              <a:rPr lang="sv-SE" sz="1800" dirty="0" smtClean="0"/>
              <a:t>1</a:t>
            </a:r>
            <a:endParaRPr lang="sv-SE" sz="18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6712" y="2046290"/>
            <a:ext cx="8381752" cy="777875"/>
          </a:xfrm>
        </p:spPr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3" name="Footer Placeholder 3"/>
          <p:cNvSpPr txBox="1">
            <a:spLocks/>
          </p:cNvSpPr>
          <p:nvPr/>
        </p:nvSpPr>
        <p:spPr bwMode="auto">
          <a:xfrm>
            <a:off x="183174" y="6621463"/>
            <a:ext cx="6098931" cy="13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A15A9EC5-B080-43E0-A55B-851328C77CE5}" type="slidenum">
              <a:rPr lang="en-GB" sz="800">
                <a:solidFill>
                  <a:srgbClr val="FFFFFF"/>
                </a:solidFill>
                <a:cs typeface="Arial" charset="0"/>
              </a:rPr>
              <a:pPr/>
              <a:t>5</a:t>
            </a:fld>
            <a:r>
              <a:rPr lang="en-GB" sz="800">
                <a:solidFill>
                  <a:srgbClr val="FFFFFF"/>
                </a:solidFill>
                <a:cs typeface="Arial" charset="0"/>
              </a:rPr>
              <a:t> 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Reserving</a:t>
            </a:r>
            <a:r>
              <a:rPr lang="sv-SE" dirty="0" smtClean="0"/>
              <a:t> at trygg-hansa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1800" dirty="0" smtClean="0"/>
              <a:t>’All’ </a:t>
            </a:r>
            <a:r>
              <a:rPr lang="sv-SE" sz="1800" dirty="0" err="1" smtClean="0"/>
              <a:t>non-life</a:t>
            </a:r>
            <a:r>
              <a:rPr lang="sv-SE" sz="1800" dirty="0" smtClean="0"/>
              <a:t> </a:t>
            </a:r>
            <a:r>
              <a:rPr lang="sv-SE" sz="1800" dirty="0" err="1" smtClean="0"/>
              <a:t>line</a:t>
            </a:r>
            <a:r>
              <a:rPr lang="sv-SE" sz="1800" dirty="0" smtClean="0"/>
              <a:t> of </a:t>
            </a:r>
            <a:r>
              <a:rPr lang="sv-SE" sz="1800" dirty="0" err="1" smtClean="0"/>
              <a:t>businesses</a:t>
            </a:r>
            <a:endParaRPr lang="sv-SE" sz="1800" dirty="0" smtClean="0"/>
          </a:p>
          <a:p>
            <a:endParaRPr lang="sv-SE" sz="1800" dirty="0" smtClean="0"/>
          </a:p>
          <a:p>
            <a:endParaRPr lang="sv-SE" sz="1800" dirty="0" smtClean="0"/>
          </a:p>
          <a:p>
            <a:endParaRPr lang="sv-SE" sz="1800" dirty="0" smtClean="0"/>
          </a:p>
          <a:p>
            <a:pPr>
              <a:buNone/>
            </a:pPr>
            <a:endParaRPr lang="sv-SE" sz="1800" dirty="0" smtClean="0"/>
          </a:p>
          <a:p>
            <a:r>
              <a:rPr lang="sv-SE" sz="1800" dirty="0" err="1" smtClean="0"/>
              <a:t>Methods</a:t>
            </a:r>
            <a:r>
              <a:rPr lang="sv-SE" sz="1800" dirty="0" smtClean="0"/>
              <a:t> for IBNR </a:t>
            </a:r>
            <a:r>
              <a:rPr lang="sv-SE" sz="1800" dirty="0" err="1" smtClean="0"/>
              <a:t>reserving</a:t>
            </a:r>
            <a:endParaRPr lang="sv-SE" sz="1800" dirty="0" smtClean="0"/>
          </a:p>
          <a:p>
            <a:endParaRPr lang="sv-SE" sz="1800" dirty="0" smtClean="0"/>
          </a:p>
          <a:p>
            <a:endParaRPr lang="sv-SE" sz="1800" dirty="0" smtClean="0"/>
          </a:p>
          <a:p>
            <a:r>
              <a:rPr lang="sv-SE" sz="1800" dirty="0" err="1" smtClean="0"/>
              <a:t>Other</a:t>
            </a:r>
            <a:r>
              <a:rPr lang="sv-SE" sz="1800" dirty="0" smtClean="0"/>
              <a:t> </a:t>
            </a:r>
            <a:r>
              <a:rPr lang="sv-SE" sz="1800" dirty="0" err="1" smtClean="0"/>
              <a:t>reserves</a:t>
            </a:r>
            <a:endParaRPr lang="sv-SE" sz="1800" dirty="0" smtClean="0"/>
          </a:p>
          <a:p>
            <a:endParaRPr lang="sv-SE" sz="1800" dirty="0" smtClean="0"/>
          </a:p>
          <a:p>
            <a:endParaRPr lang="sv-SE" sz="1800" dirty="0" smtClean="0"/>
          </a:p>
          <a:p>
            <a:r>
              <a:rPr lang="sv-SE" sz="1800" dirty="0" err="1" smtClean="0"/>
              <a:t>Reporting</a:t>
            </a:r>
            <a:r>
              <a:rPr lang="sv-SE" sz="1800" dirty="0" smtClean="0"/>
              <a:t> …. </a:t>
            </a:r>
            <a:r>
              <a:rPr lang="sv-SE" sz="1800" dirty="0" err="1" smtClean="0"/>
              <a:t>Traffic</a:t>
            </a:r>
            <a:r>
              <a:rPr lang="sv-SE" sz="1800" dirty="0" smtClean="0"/>
              <a:t> Light </a:t>
            </a:r>
            <a:r>
              <a:rPr lang="sv-SE" sz="1800" dirty="0" smtClean="0">
                <a:sym typeface="Wingdings" pitchFamily="2" charset="2"/>
              </a:rPr>
              <a:t></a:t>
            </a:r>
            <a:endParaRPr lang="sv-SE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484784"/>
            <a:ext cx="4753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>
                <a:solidFill>
                  <a:srgbClr val="7030A0"/>
                </a:solidFill>
              </a:rPr>
              <a:t>PA</a:t>
            </a:r>
            <a:endParaRPr lang="sv-SE" dirty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75856" y="1484784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>
                <a:solidFill>
                  <a:srgbClr val="7030A0"/>
                </a:solidFill>
              </a:rPr>
              <a:t>Motor</a:t>
            </a:r>
            <a:endParaRPr lang="sv-SE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4048" y="1052736"/>
            <a:ext cx="1544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 smtClean="0">
                <a:solidFill>
                  <a:srgbClr val="7030A0"/>
                </a:solidFill>
              </a:rPr>
              <a:t>Homeowners</a:t>
            </a:r>
            <a:endParaRPr lang="sv-SE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15041" y="2051556"/>
            <a:ext cx="2685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>
                <a:solidFill>
                  <a:srgbClr val="7030A0"/>
                </a:solidFill>
              </a:rPr>
              <a:t>Commercial (non-motor)</a:t>
            </a:r>
            <a:endParaRPr lang="sv-SE" dirty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79712" y="1916832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>
                <a:solidFill>
                  <a:srgbClr val="7030A0"/>
                </a:solidFill>
              </a:rPr>
              <a:t>Care</a:t>
            </a:r>
            <a:endParaRPr lang="sv-SE" dirty="0">
              <a:solidFill>
                <a:srgbClr val="7030A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77748" y="3419708"/>
            <a:ext cx="1582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 smtClean="0">
                <a:solidFill>
                  <a:srgbClr val="7030A0"/>
                </a:solidFill>
              </a:rPr>
              <a:t>Chain-Ladder</a:t>
            </a:r>
            <a:endParaRPr lang="sv-SE" dirty="0">
              <a:solidFill>
                <a:srgbClr val="7030A0"/>
              </a:solidFill>
            </a:endParaRPr>
          </a:p>
        </p:txBody>
      </p:sp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3429000"/>
            <a:ext cx="3097959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Box 12"/>
          <p:cNvSpPr txBox="1"/>
          <p:nvPr/>
        </p:nvSpPr>
        <p:spPr>
          <a:xfrm>
            <a:off x="3853612" y="3851756"/>
            <a:ext cx="2544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 smtClean="0">
                <a:solidFill>
                  <a:srgbClr val="7030A0"/>
                </a:solidFill>
              </a:rPr>
              <a:t>Born-huetter</a:t>
            </a:r>
            <a:r>
              <a:rPr lang="sv-SE" dirty="0" smtClean="0">
                <a:solidFill>
                  <a:srgbClr val="7030A0"/>
                </a:solidFill>
              </a:rPr>
              <a:t> </a:t>
            </a:r>
            <a:r>
              <a:rPr lang="sv-SE" dirty="0" err="1" smtClean="0">
                <a:solidFill>
                  <a:srgbClr val="7030A0"/>
                </a:solidFill>
              </a:rPr>
              <a:t>fergusson</a:t>
            </a:r>
            <a:endParaRPr lang="sv-SE" dirty="0">
              <a:solidFill>
                <a:srgbClr val="7030A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440914" y="3707740"/>
            <a:ext cx="2595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>
                <a:solidFill>
                  <a:srgbClr val="7030A0"/>
                </a:solidFill>
              </a:rPr>
              <a:t>Naive loss </a:t>
            </a:r>
            <a:r>
              <a:rPr lang="sv-SE" dirty="0" err="1" smtClean="0">
                <a:solidFill>
                  <a:srgbClr val="7030A0"/>
                </a:solidFill>
              </a:rPr>
              <a:t>ratio</a:t>
            </a:r>
            <a:r>
              <a:rPr lang="sv-SE" dirty="0" smtClean="0">
                <a:solidFill>
                  <a:srgbClr val="7030A0"/>
                </a:solidFill>
              </a:rPr>
              <a:t> </a:t>
            </a:r>
            <a:r>
              <a:rPr lang="sv-SE" dirty="0" err="1" smtClean="0">
                <a:solidFill>
                  <a:srgbClr val="7030A0"/>
                </a:solidFill>
              </a:rPr>
              <a:t>method</a:t>
            </a:r>
            <a:endParaRPr lang="sv-SE" dirty="0">
              <a:solidFill>
                <a:srgbClr val="7030A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79712" y="4365104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 smtClean="0">
                <a:solidFill>
                  <a:srgbClr val="7030A0"/>
                </a:solidFill>
              </a:rPr>
              <a:t>Annuities</a:t>
            </a:r>
            <a:endParaRPr lang="sv-SE" dirty="0">
              <a:solidFill>
                <a:srgbClr val="7030A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51920" y="4581128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>
                <a:solidFill>
                  <a:srgbClr val="7030A0"/>
                </a:solidFill>
              </a:rPr>
              <a:t>UPR</a:t>
            </a:r>
            <a:endParaRPr lang="sv-SE" dirty="0">
              <a:solidFill>
                <a:srgbClr val="7030A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788024" y="4653136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>
                <a:solidFill>
                  <a:srgbClr val="7030A0"/>
                </a:solidFill>
              </a:rPr>
              <a:t>URR</a:t>
            </a:r>
            <a:endParaRPr lang="sv-SE" dirty="0">
              <a:solidFill>
                <a:srgbClr val="7030A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580112" y="4869160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>
                <a:solidFill>
                  <a:srgbClr val="7030A0"/>
                </a:solidFill>
              </a:rPr>
              <a:t>UK GAAP</a:t>
            </a:r>
            <a:endParaRPr lang="sv-SE" dirty="0">
              <a:solidFill>
                <a:srgbClr val="7030A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08104" y="4653136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>
                <a:solidFill>
                  <a:srgbClr val="7030A0"/>
                </a:solidFill>
              </a:rPr>
              <a:t>SE GAAP</a:t>
            </a:r>
            <a:endParaRPr lang="sv-SE" dirty="0">
              <a:solidFill>
                <a:srgbClr val="7030A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012160" y="5085184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>
                <a:solidFill>
                  <a:srgbClr val="7030A0"/>
                </a:solidFill>
              </a:rPr>
              <a:t>DK GAAP</a:t>
            </a:r>
            <a:endParaRPr lang="sv-SE" dirty="0">
              <a:solidFill>
                <a:srgbClr val="7030A0"/>
              </a:solidFill>
            </a:endParaRPr>
          </a:p>
        </p:txBody>
      </p:sp>
      <p:sp>
        <p:nvSpPr>
          <p:cNvPr id="21" name="Right Brace 20"/>
          <p:cNvSpPr/>
          <p:nvPr/>
        </p:nvSpPr>
        <p:spPr bwMode="auto">
          <a:xfrm>
            <a:off x="7092280" y="4725144"/>
            <a:ext cx="216024" cy="648072"/>
          </a:xfrm>
          <a:prstGeom prst="rightBrace">
            <a:avLst/>
          </a:prstGeom>
          <a:noFill/>
          <a:ln w="28575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000" b="0" i="0" u="none" strike="noStrike" cap="none" normalizeH="0" baseline="0" dirty="0" smtClean="0">
              <a:ln w="38100">
                <a:solidFill>
                  <a:schemeClr val="tx1"/>
                </a:solidFill>
              </a:ln>
              <a:solidFill>
                <a:srgbClr val="7030A0"/>
              </a:solidFill>
              <a:effectLst/>
              <a:latin typeface="Arial" charset="0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286332" y="4859868"/>
            <a:ext cx="139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 smtClean="0">
                <a:solidFill>
                  <a:srgbClr val="7030A0"/>
                </a:solidFill>
              </a:rPr>
              <a:t>Discounting</a:t>
            </a:r>
            <a:endParaRPr lang="sv-SE" dirty="0">
              <a:solidFill>
                <a:srgbClr val="7030A0"/>
              </a:solidFill>
            </a:endParaRPr>
          </a:p>
        </p:txBody>
      </p:sp>
      <p:sp>
        <p:nvSpPr>
          <p:cNvPr id="23" name="Footer Placeholder 3"/>
          <p:cNvSpPr txBox="1">
            <a:spLocks/>
          </p:cNvSpPr>
          <p:nvPr/>
        </p:nvSpPr>
        <p:spPr bwMode="auto">
          <a:xfrm>
            <a:off x="183174" y="6621463"/>
            <a:ext cx="6098931" cy="13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A15A9EC5-B080-43E0-A55B-851328C77CE5}" type="slidenum">
              <a:rPr lang="en-GB" sz="800">
                <a:solidFill>
                  <a:srgbClr val="FFFFFF"/>
                </a:solidFill>
                <a:cs typeface="Arial" charset="0"/>
              </a:rPr>
              <a:pPr/>
              <a:t>6</a:t>
            </a:fld>
            <a:r>
              <a:rPr lang="en-GB" sz="800">
                <a:solidFill>
                  <a:srgbClr val="FFFFFF"/>
                </a:solidFill>
                <a:cs typeface="Arial" charset="0"/>
              </a:rPr>
              <a:t> 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 animBg="1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what</a:t>
            </a:r>
            <a:r>
              <a:rPr lang="sv-SE" dirty="0" smtClean="0"/>
              <a:t> </a:t>
            </a:r>
            <a:r>
              <a:rPr lang="sv-SE" dirty="0" err="1" smtClean="0"/>
              <a:t>about</a:t>
            </a:r>
            <a:r>
              <a:rPr lang="sv-SE" dirty="0" smtClean="0"/>
              <a:t> </a:t>
            </a:r>
            <a:r>
              <a:rPr lang="sv-SE" dirty="0" err="1" smtClean="0"/>
              <a:t>sII</a:t>
            </a:r>
            <a:r>
              <a:rPr lang="sv-SE" dirty="0" smtClean="0"/>
              <a:t> </a:t>
            </a:r>
            <a:r>
              <a:rPr lang="sv-SE" dirty="0" err="1" smtClean="0"/>
              <a:t>Technical</a:t>
            </a:r>
            <a:r>
              <a:rPr lang="sv-SE" dirty="0" smtClean="0"/>
              <a:t> Provisions?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1800" dirty="0" err="1" smtClean="0"/>
              <a:t>We</a:t>
            </a:r>
            <a:r>
              <a:rPr lang="sv-SE" sz="1800" dirty="0" smtClean="0"/>
              <a:t> </a:t>
            </a:r>
            <a:r>
              <a:rPr lang="sv-SE" sz="1800" dirty="0" err="1" smtClean="0"/>
              <a:t>have</a:t>
            </a:r>
            <a:r>
              <a:rPr lang="sv-SE" sz="1800" dirty="0" smtClean="0"/>
              <a:t> </a:t>
            </a:r>
            <a:r>
              <a:rPr lang="sv-SE" sz="1800" dirty="0" err="1" smtClean="0"/>
              <a:t>delivered</a:t>
            </a:r>
            <a:r>
              <a:rPr lang="sv-SE" sz="1800" dirty="0" smtClean="0"/>
              <a:t> SII </a:t>
            </a:r>
            <a:r>
              <a:rPr lang="sv-SE" sz="1800" dirty="0" err="1" smtClean="0"/>
              <a:t>technical</a:t>
            </a:r>
            <a:r>
              <a:rPr lang="sv-SE" sz="1800" dirty="0" smtClean="0"/>
              <a:t> provisions for </a:t>
            </a:r>
            <a:r>
              <a:rPr lang="sv-SE" sz="1800" dirty="0" err="1" smtClean="0"/>
              <a:t>some</a:t>
            </a:r>
            <a:r>
              <a:rPr lang="sv-SE" sz="1800" dirty="0" smtClean="0"/>
              <a:t> </a:t>
            </a:r>
            <a:r>
              <a:rPr lang="sv-SE" sz="1800" dirty="0" err="1" smtClean="0"/>
              <a:t>years</a:t>
            </a:r>
            <a:r>
              <a:rPr lang="sv-SE" sz="1800" dirty="0" smtClean="0"/>
              <a:t> </a:t>
            </a:r>
            <a:r>
              <a:rPr lang="sv-SE" sz="1800" dirty="0" err="1" smtClean="0"/>
              <a:t>now</a:t>
            </a:r>
            <a:r>
              <a:rPr lang="sv-SE" sz="1800" dirty="0" smtClean="0"/>
              <a:t>…</a:t>
            </a:r>
          </a:p>
          <a:p>
            <a:endParaRPr lang="sv-SE" sz="1800" dirty="0" smtClean="0"/>
          </a:p>
          <a:p>
            <a:endParaRPr lang="sv-SE" sz="1800" dirty="0" smtClean="0"/>
          </a:p>
          <a:p>
            <a:endParaRPr lang="sv-SE" sz="1800" dirty="0" smtClean="0"/>
          </a:p>
          <a:p>
            <a:endParaRPr lang="sv-SE" sz="1800" dirty="0" smtClean="0"/>
          </a:p>
          <a:p>
            <a:endParaRPr lang="sv-SE" sz="1800" dirty="0" smtClean="0"/>
          </a:p>
          <a:p>
            <a:endParaRPr lang="sv-SE" sz="1800" dirty="0" smtClean="0"/>
          </a:p>
          <a:p>
            <a:endParaRPr lang="sv-SE" sz="1800" dirty="0" smtClean="0"/>
          </a:p>
          <a:p>
            <a:endParaRPr lang="sv-SE" sz="1800" dirty="0" smtClean="0"/>
          </a:p>
          <a:p>
            <a:endParaRPr lang="sv-SE" sz="1800" dirty="0" smtClean="0"/>
          </a:p>
          <a:p>
            <a:endParaRPr lang="sv-SE" sz="1800" dirty="0" smtClean="0"/>
          </a:p>
          <a:p>
            <a:endParaRPr lang="sv-SE" sz="1800" dirty="0" smtClean="0"/>
          </a:p>
          <a:p>
            <a:r>
              <a:rPr lang="sv-SE" sz="1800" dirty="0" smtClean="0"/>
              <a:t>…. </a:t>
            </a:r>
            <a:r>
              <a:rPr lang="sv-SE" sz="1800" dirty="0" err="1" smtClean="0"/>
              <a:t>several</a:t>
            </a:r>
            <a:r>
              <a:rPr lang="sv-SE" sz="1800" dirty="0" smtClean="0"/>
              <a:t> of </a:t>
            </a:r>
            <a:r>
              <a:rPr lang="sv-SE" sz="1800" dirty="0" err="1" smtClean="0"/>
              <a:t>above</a:t>
            </a:r>
            <a:r>
              <a:rPr lang="sv-SE" sz="1800" dirty="0" smtClean="0"/>
              <a:t> features are </a:t>
            </a:r>
            <a:r>
              <a:rPr lang="sv-SE" sz="1800" dirty="0" err="1" smtClean="0"/>
              <a:t>used</a:t>
            </a:r>
            <a:r>
              <a:rPr lang="sv-SE" sz="1800" dirty="0" smtClean="0"/>
              <a:t> in </a:t>
            </a:r>
            <a:r>
              <a:rPr lang="sv-SE" sz="1800" dirty="0" err="1" smtClean="0"/>
              <a:t>Traffic</a:t>
            </a:r>
            <a:r>
              <a:rPr lang="sv-SE" sz="1800" dirty="0" smtClean="0"/>
              <a:t> Light </a:t>
            </a:r>
            <a:r>
              <a:rPr lang="sv-SE" sz="1800" dirty="0" err="1" smtClean="0"/>
              <a:t>reporting</a:t>
            </a:r>
            <a:endParaRPr lang="sv-SE" sz="1800" dirty="0" smtClean="0"/>
          </a:p>
        </p:txBody>
      </p:sp>
      <p:sp>
        <p:nvSpPr>
          <p:cNvPr id="4" name="Footer Placeholder 3"/>
          <p:cNvSpPr txBox="1">
            <a:spLocks/>
          </p:cNvSpPr>
          <p:nvPr/>
        </p:nvSpPr>
        <p:spPr bwMode="auto">
          <a:xfrm>
            <a:off x="183174" y="6621463"/>
            <a:ext cx="6098931" cy="13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A15A9EC5-B080-43E0-A55B-851328C77CE5}" type="slidenum">
              <a:rPr lang="en-GB" sz="800">
                <a:solidFill>
                  <a:srgbClr val="FFFFFF"/>
                </a:solidFill>
                <a:cs typeface="Arial" charset="0"/>
              </a:rPr>
              <a:pPr/>
              <a:t>7</a:t>
            </a:fld>
            <a:r>
              <a:rPr lang="en-GB" sz="800">
                <a:solidFill>
                  <a:srgbClr val="FFFFFF"/>
                </a:solidFill>
                <a:cs typeface="Arial" charset="0"/>
              </a:rPr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5916" y="1412776"/>
            <a:ext cx="8858572" cy="4448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Reserving</a:t>
            </a:r>
            <a:r>
              <a:rPr lang="sv-SE" dirty="0" smtClean="0"/>
              <a:t> and </a:t>
            </a:r>
            <a:r>
              <a:rPr lang="sv-SE" dirty="0" err="1" smtClean="0"/>
              <a:t>Internal</a:t>
            </a:r>
            <a:r>
              <a:rPr lang="sv-SE" dirty="0" smtClean="0"/>
              <a:t> </a:t>
            </a:r>
            <a:r>
              <a:rPr lang="sv-SE" dirty="0" err="1" smtClean="0"/>
              <a:t>model</a:t>
            </a:r>
            <a:r>
              <a:rPr lang="sv-SE" dirty="0" smtClean="0"/>
              <a:t> … for </a:t>
            </a:r>
            <a:r>
              <a:rPr lang="sv-SE" dirty="0" err="1" smtClean="0"/>
              <a:t>solvency</a:t>
            </a:r>
            <a:r>
              <a:rPr lang="sv-SE" dirty="0" smtClean="0"/>
              <a:t> </a:t>
            </a:r>
            <a:r>
              <a:rPr lang="sv-SE" dirty="0" err="1" smtClean="0"/>
              <a:t>requierement</a:t>
            </a:r>
            <a:endParaRPr lang="sv-SE" dirty="0" smtClean="0">
              <a:solidFill>
                <a:srgbClr val="FF0000"/>
              </a:solidFill>
            </a:endParaRPr>
          </a:p>
        </p:txBody>
      </p:sp>
      <p:sp>
        <p:nvSpPr>
          <p:cNvPr id="135170" name="Right Triangle 4"/>
          <p:cNvSpPr>
            <a:spLocks noChangeArrowheads="1"/>
          </p:cNvSpPr>
          <p:nvPr/>
        </p:nvSpPr>
        <p:spPr bwMode="auto">
          <a:xfrm rot="5400000">
            <a:off x="722740" y="1212911"/>
            <a:ext cx="906462" cy="1449266"/>
          </a:xfrm>
          <a:prstGeom prst="rtTriangle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90000"/>
              </a:lnSpc>
            </a:pPr>
            <a:endParaRPr lang="sv-SE" b="0">
              <a:cs typeface="Times New Roman" pitchFamily="18" charset="0"/>
            </a:endParaRPr>
          </a:p>
        </p:txBody>
      </p:sp>
      <p:sp>
        <p:nvSpPr>
          <p:cNvPr id="135171" name="TextBox 6"/>
          <p:cNvSpPr txBox="1">
            <a:spLocks noChangeArrowheads="1"/>
          </p:cNvSpPr>
          <p:nvPr/>
        </p:nvSpPr>
        <p:spPr bwMode="auto">
          <a:xfrm>
            <a:off x="317989" y="908051"/>
            <a:ext cx="1809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FI" sz="1400" u="sng">
                <a:solidFill>
                  <a:srgbClr val="000000"/>
                </a:solidFill>
              </a:rPr>
              <a:t>Technical Provisions</a:t>
            </a:r>
            <a:endParaRPr lang="sv-SE" sz="1400" u="sng">
              <a:solidFill>
                <a:srgbClr val="000000"/>
              </a:solidFill>
            </a:endParaRPr>
          </a:p>
        </p:txBody>
      </p:sp>
      <p:sp>
        <p:nvSpPr>
          <p:cNvPr id="135172" name="TextBox 7"/>
          <p:cNvSpPr txBox="1">
            <a:spLocks noChangeArrowheads="1"/>
          </p:cNvSpPr>
          <p:nvPr/>
        </p:nvSpPr>
        <p:spPr bwMode="auto">
          <a:xfrm>
            <a:off x="650631" y="1196976"/>
            <a:ext cx="107869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FI" sz="1200">
                <a:solidFill>
                  <a:srgbClr val="000000"/>
                </a:solidFill>
              </a:rPr>
              <a:t>Paid Triangle</a:t>
            </a:r>
            <a:endParaRPr lang="sv-SE" sz="1200">
              <a:solidFill>
                <a:srgbClr val="000000"/>
              </a:solidFill>
            </a:endParaRPr>
          </a:p>
        </p:txBody>
      </p:sp>
      <p:sp>
        <p:nvSpPr>
          <p:cNvPr id="135173" name="Down Arrow 8"/>
          <p:cNvSpPr>
            <a:spLocks noChangeArrowheads="1"/>
          </p:cNvSpPr>
          <p:nvPr/>
        </p:nvSpPr>
        <p:spPr bwMode="auto">
          <a:xfrm rot="-5400000">
            <a:off x="1666937" y="1830327"/>
            <a:ext cx="246062" cy="417634"/>
          </a:xfrm>
          <a:prstGeom prst="downArrow">
            <a:avLst>
              <a:gd name="adj1" fmla="val 50000"/>
              <a:gd name="adj2" fmla="val 49688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90000"/>
              </a:lnSpc>
            </a:pPr>
            <a:endParaRPr lang="sv-SE" b="0">
              <a:cs typeface="Times New Roman" pitchFamily="18" charset="0"/>
            </a:endParaRPr>
          </a:p>
        </p:txBody>
      </p:sp>
      <p:pic>
        <p:nvPicPr>
          <p:cNvPr id="135174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13085" y="1412876"/>
            <a:ext cx="1926981" cy="12747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35175" name="Down Arrow 10"/>
          <p:cNvSpPr>
            <a:spLocks noChangeArrowheads="1"/>
          </p:cNvSpPr>
          <p:nvPr/>
        </p:nvSpPr>
        <p:spPr bwMode="auto">
          <a:xfrm>
            <a:off x="783981" y="2349501"/>
            <a:ext cx="275492" cy="441325"/>
          </a:xfrm>
          <a:prstGeom prst="downArrow">
            <a:avLst>
              <a:gd name="adj1" fmla="val 50000"/>
              <a:gd name="adj2" fmla="val 49873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90000"/>
              </a:lnSpc>
            </a:pPr>
            <a:endParaRPr lang="sv-SE" b="0">
              <a:cs typeface="Times New Roman" pitchFamily="18" charset="0"/>
            </a:endParaRPr>
          </a:p>
        </p:txBody>
      </p:sp>
      <p:sp>
        <p:nvSpPr>
          <p:cNvPr id="135176" name="TextBox 11"/>
          <p:cNvSpPr txBox="1">
            <a:spLocks noChangeArrowheads="1"/>
          </p:cNvSpPr>
          <p:nvPr/>
        </p:nvSpPr>
        <p:spPr bwMode="auto">
          <a:xfrm>
            <a:off x="383931" y="3068638"/>
            <a:ext cx="127310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FI" sz="1200">
                <a:solidFill>
                  <a:srgbClr val="000000"/>
                </a:solidFill>
              </a:rPr>
              <a:t>+ case reserves</a:t>
            </a:r>
            <a:endParaRPr lang="sv-SE" sz="1200">
              <a:solidFill>
                <a:srgbClr val="000000"/>
              </a:solidFill>
            </a:endParaRPr>
          </a:p>
        </p:txBody>
      </p:sp>
      <p:sp>
        <p:nvSpPr>
          <p:cNvPr id="135177" name="Right Triangle 12"/>
          <p:cNvSpPr>
            <a:spLocks noChangeArrowheads="1"/>
          </p:cNvSpPr>
          <p:nvPr/>
        </p:nvSpPr>
        <p:spPr bwMode="auto">
          <a:xfrm rot="5400000">
            <a:off x="523448" y="4392674"/>
            <a:ext cx="906463" cy="1449266"/>
          </a:xfrm>
          <a:prstGeom prst="rtTriangle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90000"/>
              </a:lnSpc>
            </a:pPr>
            <a:endParaRPr lang="sv-SE" b="0">
              <a:cs typeface="Times New Roman" pitchFamily="18" charset="0"/>
            </a:endParaRPr>
          </a:p>
        </p:txBody>
      </p:sp>
      <p:sp>
        <p:nvSpPr>
          <p:cNvPr id="135178" name="TextBox 13"/>
          <p:cNvSpPr txBox="1">
            <a:spLocks noChangeArrowheads="1"/>
          </p:cNvSpPr>
          <p:nvPr/>
        </p:nvSpPr>
        <p:spPr bwMode="auto">
          <a:xfrm>
            <a:off x="451339" y="4376739"/>
            <a:ext cx="132324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FI" sz="1200">
                <a:solidFill>
                  <a:srgbClr val="000000"/>
                </a:solidFill>
              </a:rPr>
              <a:t>Incurred Triangle</a:t>
            </a:r>
            <a:endParaRPr lang="sv-SE" sz="1200">
              <a:solidFill>
                <a:srgbClr val="000000"/>
              </a:solidFill>
            </a:endParaRPr>
          </a:p>
        </p:txBody>
      </p:sp>
      <p:sp>
        <p:nvSpPr>
          <p:cNvPr id="135179" name="Down Arrow 14"/>
          <p:cNvSpPr>
            <a:spLocks noChangeArrowheads="1"/>
          </p:cNvSpPr>
          <p:nvPr/>
        </p:nvSpPr>
        <p:spPr bwMode="auto">
          <a:xfrm>
            <a:off x="783981" y="3429001"/>
            <a:ext cx="275492" cy="442913"/>
          </a:xfrm>
          <a:prstGeom prst="downArrow">
            <a:avLst>
              <a:gd name="adj1" fmla="val 50000"/>
              <a:gd name="adj2" fmla="val 50052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90000"/>
              </a:lnSpc>
            </a:pPr>
            <a:endParaRPr lang="sv-SE" b="0">
              <a:cs typeface="Times New Roman" pitchFamily="18" charset="0"/>
            </a:endParaRPr>
          </a:p>
        </p:txBody>
      </p:sp>
      <p:sp>
        <p:nvSpPr>
          <p:cNvPr id="135180" name="TextBox 15"/>
          <p:cNvSpPr txBox="1">
            <a:spLocks noChangeArrowheads="1"/>
          </p:cNvSpPr>
          <p:nvPr/>
        </p:nvSpPr>
        <p:spPr bwMode="auto">
          <a:xfrm>
            <a:off x="2378320" y="1125539"/>
            <a:ext cx="13356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FI" sz="1200">
                <a:solidFill>
                  <a:srgbClr val="000000"/>
                </a:solidFill>
              </a:rPr>
              <a:t>Mean Cash Flow</a:t>
            </a:r>
            <a:endParaRPr lang="sv-SE" sz="1200">
              <a:solidFill>
                <a:srgbClr val="000000"/>
              </a:solidFill>
            </a:endParaRPr>
          </a:p>
        </p:txBody>
      </p:sp>
      <p:sp>
        <p:nvSpPr>
          <p:cNvPr id="135182" name="Down Arrow 17"/>
          <p:cNvSpPr>
            <a:spLocks noChangeArrowheads="1"/>
          </p:cNvSpPr>
          <p:nvPr/>
        </p:nvSpPr>
        <p:spPr bwMode="auto">
          <a:xfrm rot="-5400000">
            <a:off x="1599529" y="4666335"/>
            <a:ext cx="360362" cy="930519"/>
          </a:xfrm>
          <a:prstGeom prst="downArrow">
            <a:avLst>
              <a:gd name="adj1" fmla="val 50000"/>
              <a:gd name="adj2" fmla="val 49951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90000"/>
              </a:lnSpc>
            </a:pPr>
            <a:endParaRPr lang="sv-SE" b="0">
              <a:cs typeface="Times New Roman" pitchFamily="18" charset="0"/>
            </a:endParaRPr>
          </a:p>
        </p:txBody>
      </p:sp>
      <p:sp>
        <p:nvSpPr>
          <p:cNvPr id="135183" name="TextBox 18"/>
          <p:cNvSpPr txBox="1">
            <a:spLocks noChangeArrowheads="1"/>
          </p:cNvSpPr>
          <p:nvPr/>
        </p:nvSpPr>
        <p:spPr bwMode="auto">
          <a:xfrm>
            <a:off x="517281" y="5600701"/>
            <a:ext cx="193309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FI" sz="1200">
                <a:solidFill>
                  <a:srgbClr val="000000"/>
                </a:solidFill>
              </a:rPr>
              <a:t>Chain ladder, B-F method</a:t>
            </a:r>
            <a:endParaRPr lang="sv-SE" sz="1200">
              <a:solidFill>
                <a:srgbClr val="000000"/>
              </a:solidFill>
            </a:endParaRPr>
          </a:p>
        </p:txBody>
      </p:sp>
      <p:sp>
        <p:nvSpPr>
          <p:cNvPr id="135184" name="TextBox 20"/>
          <p:cNvSpPr txBox="1">
            <a:spLocks noChangeArrowheads="1"/>
          </p:cNvSpPr>
          <p:nvPr/>
        </p:nvSpPr>
        <p:spPr bwMode="auto">
          <a:xfrm>
            <a:off x="2026628" y="4448176"/>
            <a:ext cx="10855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FI" sz="1200">
                <a:solidFill>
                  <a:srgbClr val="000000"/>
                </a:solidFill>
              </a:rPr>
              <a:t>Case + IBNR</a:t>
            </a:r>
            <a:endParaRPr lang="sv-SE" sz="1200">
              <a:solidFill>
                <a:srgbClr val="000000"/>
              </a:solidFill>
            </a:endParaRPr>
          </a:p>
        </p:txBody>
      </p:sp>
      <p:sp>
        <p:nvSpPr>
          <p:cNvPr id="22" name="Down Arrow 21"/>
          <p:cNvSpPr/>
          <p:nvPr/>
        </p:nvSpPr>
        <p:spPr bwMode="auto">
          <a:xfrm rot="14525080">
            <a:off x="1871175" y="3495188"/>
            <a:ext cx="288925" cy="540726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lnSpc>
                <a:spcPct val="90000"/>
              </a:lnSpc>
              <a:defRPr/>
            </a:pPr>
            <a:endParaRPr lang="sv-SE" b="0"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135186" name="Down Arrow 22"/>
          <p:cNvSpPr>
            <a:spLocks noChangeArrowheads="1"/>
          </p:cNvSpPr>
          <p:nvPr/>
        </p:nvSpPr>
        <p:spPr bwMode="auto">
          <a:xfrm rot="-3008399">
            <a:off x="1863176" y="2953056"/>
            <a:ext cx="287338" cy="540726"/>
          </a:xfrm>
          <a:prstGeom prst="downArrow">
            <a:avLst>
              <a:gd name="adj1" fmla="val 50000"/>
              <a:gd name="adj2" fmla="val 50061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90000"/>
              </a:lnSpc>
            </a:pPr>
            <a:endParaRPr lang="sv-SE" b="0">
              <a:cs typeface="Times New Roman" pitchFamily="18" charset="0"/>
            </a:endParaRPr>
          </a:p>
        </p:txBody>
      </p:sp>
      <p:sp>
        <p:nvSpPr>
          <p:cNvPr id="135187" name="TextBox 23"/>
          <p:cNvSpPr txBox="1">
            <a:spLocks noChangeArrowheads="1"/>
          </p:cNvSpPr>
          <p:nvPr/>
        </p:nvSpPr>
        <p:spPr bwMode="auto">
          <a:xfrm>
            <a:off x="2045677" y="2708276"/>
            <a:ext cx="10967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FI" sz="1200">
                <a:solidFill>
                  <a:srgbClr val="000000"/>
                </a:solidFill>
              </a:rPr>
              <a:t>Reserve CoV</a:t>
            </a:r>
            <a:endParaRPr lang="sv-SE" sz="1200">
              <a:solidFill>
                <a:srgbClr val="000000"/>
              </a:solidFill>
            </a:endParaRPr>
          </a:p>
        </p:txBody>
      </p:sp>
      <p:sp>
        <p:nvSpPr>
          <p:cNvPr id="135188" name="Rectangle 25"/>
          <p:cNvSpPr>
            <a:spLocks noChangeArrowheads="1"/>
          </p:cNvSpPr>
          <p:nvPr/>
        </p:nvSpPr>
        <p:spPr bwMode="auto">
          <a:xfrm>
            <a:off x="2378320" y="2997201"/>
            <a:ext cx="199292" cy="936625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90000"/>
              </a:lnSpc>
            </a:pPr>
            <a:endParaRPr lang="sv-SE" b="0">
              <a:cs typeface="Times New Roman" pitchFamily="18" charset="0"/>
            </a:endParaRPr>
          </a:p>
        </p:txBody>
      </p:sp>
      <p:sp>
        <p:nvSpPr>
          <p:cNvPr id="135189" name="TextBox 26"/>
          <p:cNvSpPr txBox="1">
            <a:spLocks noChangeArrowheads="1"/>
          </p:cNvSpPr>
          <p:nvPr/>
        </p:nvSpPr>
        <p:spPr bwMode="auto">
          <a:xfrm>
            <a:off x="5767754" y="981076"/>
            <a:ext cx="131799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FI" sz="1400" u="sng">
                <a:solidFill>
                  <a:srgbClr val="000000"/>
                </a:solidFill>
              </a:rPr>
              <a:t>Internal Model</a:t>
            </a:r>
            <a:endParaRPr lang="sv-SE" sz="1400" u="sng">
              <a:solidFill>
                <a:srgbClr val="000000"/>
              </a:solidFill>
            </a:endParaRPr>
          </a:p>
        </p:txBody>
      </p:sp>
      <p:sp>
        <p:nvSpPr>
          <p:cNvPr id="135199" name="Rectangle 37"/>
          <p:cNvSpPr>
            <a:spLocks noChangeArrowheads="1"/>
          </p:cNvSpPr>
          <p:nvPr/>
        </p:nvSpPr>
        <p:spPr bwMode="auto">
          <a:xfrm>
            <a:off x="2378320" y="4664076"/>
            <a:ext cx="199292" cy="936625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90000"/>
              </a:lnSpc>
            </a:pPr>
            <a:endParaRPr lang="sv-SE" b="0">
              <a:cs typeface="Times New Roman" pitchFamily="18" charset="0"/>
            </a:endParaRPr>
          </a:p>
        </p:txBody>
      </p:sp>
      <p:pic>
        <p:nvPicPr>
          <p:cNvPr id="13520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588224" y="2789388"/>
            <a:ext cx="2113085" cy="1792287"/>
          </a:xfrm>
        </p:spPr>
      </p:pic>
      <p:sp>
        <p:nvSpPr>
          <p:cNvPr id="135210" name="TextBox 48"/>
          <p:cNvSpPr txBox="1">
            <a:spLocks noChangeArrowheads="1"/>
          </p:cNvSpPr>
          <p:nvPr/>
        </p:nvSpPr>
        <p:spPr bwMode="auto">
          <a:xfrm>
            <a:off x="6793604" y="2492896"/>
            <a:ext cx="1745274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FI" sz="1200" dirty="0" err="1">
                <a:solidFill>
                  <a:srgbClr val="000000"/>
                </a:solidFill>
              </a:rPr>
              <a:t>Cashflow</a:t>
            </a:r>
            <a:r>
              <a:rPr lang="sv-FI" sz="1200" dirty="0">
                <a:solidFill>
                  <a:srgbClr val="000000"/>
                </a:solidFill>
              </a:rPr>
              <a:t> with </a:t>
            </a:r>
            <a:r>
              <a:rPr lang="sv-FI" sz="1200" dirty="0" err="1">
                <a:solidFill>
                  <a:srgbClr val="000000"/>
                </a:solidFill>
              </a:rPr>
              <a:t>volatility</a:t>
            </a:r>
            <a:endParaRPr lang="sv-SE" sz="1200" dirty="0">
              <a:solidFill>
                <a:srgbClr val="000000"/>
              </a:solidFill>
            </a:endParaRPr>
          </a:p>
        </p:txBody>
      </p:sp>
      <p:sp>
        <p:nvSpPr>
          <p:cNvPr id="135211" name="Footer Placeholder 3"/>
          <p:cNvSpPr txBox="1">
            <a:spLocks/>
          </p:cNvSpPr>
          <p:nvPr/>
        </p:nvSpPr>
        <p:spPr bwMode="auto">
          <a:xfrm>
            <a:off x="183174" y="6621463"/>
            <a:ext cx="6098931" cy="13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A15A9EC5-B080-43E0-A55B-851328C77CE5}" type="slidenum">
              <a:rPr lang="en-GB" sz="800">
                <a:solidFill>
                  <a:srgbClr val="FFFFFF"/>
                </a:solidFill>
                <a:cs typeface="Arial" charset="0"/>
              </a:rPr>
              <a:pPr/>
              <a:t>8</a:t>
            </a:fld>
            <a:r>
              <a:rPr lang="en-GB" sz="800">
                <a:solidFill>
                  <a:srgbClr val="FFFFFF"/>
                </a:solidFill>
                <a:cs typeface="Arial" charset="0"/>
              </a:rPr>
              <a:t> </a:t>
            </a:r>
          </a:p>
        </p:txBody>
      </p:sp>
      <p:sp>
        <p:nvSpPr>
          <p:cNvPr id="45" name="Down Arrow 22"/>
          <p:cNvSpPr>
            <a:spLocks noChangeArrowheads="1"/>
          </p:cNvSpPr>
          <p:nvPr/>
        </p:nvSpPr>
        <p:spPr bwMode="auto">
          <a:xfrm rot="16200000">
            <a:off x="4331922" y="3021008"/>
            <a:ext cx="649598" cy="1177553"/>
          </a:xfrm>
          <a:prstGeom prst="downArrow">
            <a:avLst>
              <a:gd name="adj1" fmla="val 50000"/>
              <a:gd name="adj2" fmla="val 50061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90000"/>
              </a:lnSpc>
            </a:pPr>
            <a:endParaRPr lang="sv-SE" b="0"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Solvency capital requirement (SCR)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51520" y="1124744"/>
            <a:ext cx="88924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 smtClean="0">
              <a:solidFill>
                <a:srgbClr val="000000"/>
              </a:solidFill>
              <a:cs typeface="Arial" pitchFamily="34" charset="0"/>
            </a:endParaRPr>
          </a:p>
          <a:p>
            <a:r>
              <a:rPr lang="en-GB" u="sng" dirty="0" smtClean="0">
                <a:solidFill>
                  <a:srgbClr val="000000"/>
                </a:solidFill>
                <a:cs typeface="Arial" pitchFamily="34" charset="0"/>
              </a:rPr>
              <a:t>Article 101 (3):</a:t>
            </a:r>
          </a:p>
          <a:p>
            <a:endParaRPr lang="en-GB" dirty="0" smtClean="0">
              <a:solidFill>
                <a:srgbClr val="000000"/>
              </a:solidFill>
              <a:cs typeface="Arial" pitchFamily="34" charset="0"/>
            </a:endParaRPr>
          </a:p>
          <a:p>
            <a:r>
              <a:rPr lang="en-GB" dirty="0" smtClean="0">
                <a:solidFill>
                  <a:srgbClr val="000000"/>
                </a:solidFill>
                <a:cs typeface="Arial" pitchFamily="34" charset="0"/>
              </a:rPr>
              <a:t>The Value-at-Risk of the basic own funds of an insurance or reinsurance undertaking subject to a confidence level of 99,5% over a one-year period.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6107" y="2653424"/>
            <a:ext cx="7126213" cy="3439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83174" y="6621463"/>
            <a:ext cx="6098931" cy="13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A15A9EC5-B080-43E0-A55B-851328C77CE5}" type="slidenum">
              <a:rPr lang="en-GB" sz="800">
                <a:solidFill>
                  <a:srgbClr val="FFFFFF"/>
                </a:solidFill>
                <a:cs typeface="Arial" charset="0"/>
              </a:rPr>
              <a:pPr/>
              <a:t>9</a:t>
            </a:fld>
            <a:r>
              <a:rPr lang="en-GB" sz="800">
                <a:solidFill>
                  <a:srgbClr val="FFFFFF"/>
                </a:solidFill>
                <a:cs typeface="Arial" charset="0"/>
              </a:rPr>
              <a:t> 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1"/>
</p:tagLst>
</file>

<file path=ppt/theme/theme1.xml><?xml version="1.0" encoding="utf-8"?>
<a:theme xmlns:a="http://schemas.openxmlformats.org/drawingml/2006/main" name="blank">
  <a:themeElements>
    <a:clrScheme name="RSA">
      <a:dk1>
        <a:srgbClr val="000000"/>
      </a:dk1>
      <a:lt1>
        <a:srgbClr val="FFFFFF"/>
      </a:lt1>
      <a:dk2>
        <a:srgbClr val="5A2D7F"/>
      </a:dk2>
      <a:lt2>
        <a:srgbClr val="EEECE1"/>
      </a:lt2>
      <a:accent1>
        <a:srgbClr val="83AFB4"/>
      </a:accent1>
      <a:accent2>
        <a:srgbClr val="ADBBA0"/>
      </a:accent2>
      <a:accent3>
        <a:srgbClr val="B40084"/>
      </a:accent3>
      <a:accent4>
        <a:srgbClr val="0072AE"/>
      </a:accent4>
      <a:accent5>
        <a:srgbClr val="8CB234"/>
      </a:accent5>
      <a:accent6>
        <a:srgbClr val="DFAF47"/>
      </a:accent6>
      <a:hlink>
        <a:srgbClr val="CB5E57"/>
      </a:hlink>
      <a:folHlink>
        <a:srgbClr val="A6B4C7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200" b="0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34" charset="-128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3C3C3C"/>
        </a:dk1>
        <a:lt1>
          <a:srgbClr val="E8E6DC"/>
        </a:lt1>
        <a:dk2>
          <a:srgbClr val="5A2D7F"/>
        </a:dk2>
        <a:lt2>
          <a:srgbClr val="787878"/>
        </a:lt2>
        <a:accent1>
          <a:srgbClr val="83AFB4"/>
        </a:accent1>
        <a:accent2>
          <a:srgbClr val="ADBBA0"/>
        </a:accent2>
        <a:accent3>
          <a:srgbClr val="F2F0EB"/>
        </a:accent3>
        <a:accent4>
          <a:srgbClr val="323232"/>
        </a:accent4>
        <a:accent5>
          <a:srgbClr val="C1D4D6"/>
        </a:accent5>
        <a:accent6>
          <a:srgbClr val="9CA991"/>
        </a:accent6>
        <a:hlink>
          <a:srgbClr val="B40084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325</Words>
  <Application>Microsoft Office PowerPoint</Application>
  <PresentationFormat>On-screen Show (4:3)</PresentationFormat>
  <Paragraphs>181</Paragraphs>
  <Slides>18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blank</vt:lpstr>
      <vt:lpstr>Internal models within Non-life insurance</vt:lpstr>
      <vt:lpstr>agenda</vt:lpstr>
      <vt:lpstr>Who are we?</vt:lpstr>
      <vt:lpstr>Seemingly random Numbers</vt:lpstr>
      <vt:lpstr>introduction</vt:lpstr>
      <vt:lpstr>Reserving at trygg-hansa</vt:lpstr>
      <vt:lpstr>what about sII Technical Provisions?</vt:lpstr>
      <vt:lpstr>Reserving and Internal model … for solvency requierement</vt:lpstr>
      <vt:lpstr>Solvency capital requirement (SCR)</vt:lpstr>
      <vt:lpstr>From opening balance to closing balance</vt:lpstr>
      <vt:lpstr>From opening balance to closing balance</vt:lpstr>
      <vt:lpstr>Solvency capital requirement (SCR)</vt:lpstr>
      <vt:lpstr>One risk at a time approach</vt:lpstr>
      <vt:lpstr>One risk at a time</vt:lpstr>
      <vt:lpstr>Cash flow approach</vt:lpstr>
      <vt:lpstr>igloo</vt:lpstr>
      <vt:lpstr>Cash flow approach</vt:lpstr>
      <vt:lpstr>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2014-08-11T11:12:08Z</dcterms:created>
  <dcterms:modified xsi:type="dcterms:W3CDTF">2014-10-07T10:13:01Z</dcterms:modified>
</cp:coreProperties>
</file>